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7" r:id="rId2"/>
    <p:sldId id="387" r:id="rId3"/>
    <p:sldId id="382" r:id="rId4"/>
    <p:sldId id="383" r:id="rId5"/>
    <p:sldId id="384" r:id="rId6"/>
    <p:sldId id="385" r:id="rId7"/>
    <p:sldId id="386" r:id="rId8"/>
    <p:sldId id="297" r:id="rId9"/>
    <p:sldId id="314" r:id="rId10"/>
    <p:sldId id="354" r:id="rId11"/>
    <p:sldId id="396" r:id="rId12"/>
    <p:sldId id="397" r:id="rId13"/>
    <p:sldId id="393" r:id="rId14"/>
    <p:sldId id="380" r:id="rId15"/>
    <p:sldId id="389" r:id="rId16"/>
    <p:sldId id="390" r:id="rId17"/>
    <p:sldId id="391" r:id="rId18"/>
    <p:sldId id="394" r:id="rId19"/>
    <p:sldId id="398" r:id="rId20"/>
    <p:sldId id="399" r:id="rId21"/>
    <p:sldId id="400" r:id="rId22"/>
    <p:sldId id="353" r:id="rId23"/>
    <p:sldId id="348" r:id="rId24"/>
    <p:sldId id="349" r:id="rId25"/>
    <p:sldId id="278" r:id="rId26"/>
    <p:sldId id="287" r:id="rId27"/>
    <p:sldId id="337" r:id="rId28"/>
    <p:sldId id="339" r:id="rId29"/>
    <p:sldId id="291" r:id="rId30"/>
    <p:sldId id="290" r:id="rId31"/>
    <p:sldId id="338" r:id="rId32"/>
    <p:sldId id="340" r:id="rId33"/>
    <p:sldId id="292" r:id="rId34"/>
    <p:sldId id="329" r:id="rId35"/>
    <p:sldId id="341" r:id="rId36"/>
    <p:sldId id="316" r:id="rId37"/>
    <p:sldId id="317" r:id="rId38"/>
    <p:sldId id="356" r:id="rId39"/>
    <p:sldId id="378" r:id="rId40"/>
    <p:sldId id="347" r:id="rId41"/>
    <p:sldId id="388" r:id="rId42"/>
    <p:sldId id="359" r:id="rId43"/>
    <p:sldId id="362" r:id="rId44"/>
    <p:sldId id="360" r:id="rId45"/>
    <p:sldId id="361" r:id="rId46"/>
    <p:sldId id="352" r:id="rId47"/>
    <p:sldId id="379" r:id="rId48"/>
    <p:sldId id="395" r:id="rId49"/>
    <p:sldId id="381" r:id="rId50"/>
    <p:sldId id="259" r:id="rId51"/>
    <p:sldId id="401" r:id="rId52"/>
    <p:sldId id="345" r:id="rId53"/>
    <p:sldId id="392" r:id="rId54"/>
    <p:sldId id="37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85420899410638"/>
          <c:y val="8.639245042657373E-2"/>
          <c:w val="0.67163792986395399"/>
          <c:h val="0.7980677860781230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Iron deficiency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400"/>
                </a:pPr>
                <a:endParaRPr lang="el-GR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Non-anemic</c:v>
                </c:pt>
                <c:pt idx="1">
                  <c:v>Anemic</c:v>
                </c:pt>
                <c:pt idx="2">
                  <c:v>All (n=546)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0.32000000000000173</c:v>
                </c:pt>
                <c:pt idx="1">
                  <c:v>0.57000000000000062</c:v>
                </c:pt>
                <c:pt idx="2">
                  <c:v>0.37000000000000038</c:v>
                </c:pt>
              </c:numCache>
            </c:numRef>
          </c:val>
        </c:ser>
        <c:axId val="63116416"/>
        <c:axId val="63117952"/>
      </c:barChart>
      <c:catAx>
        <c:axId val="63116416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1400"/>
            </a:pPr>
            <a:endParaRPr lang="el-GR"/>
          </a:p>
        </c:txPr>
        <c:crossAx val="63117952"/>
        <c:crosses val="autoZero"/>
        <c:auto val="1"/>
        <c:lblAlgn val="ctr"/>
        <c:lblOffset val="100"/>
      </c:catAx>
      <c:valAx>
        <c:axId val="6311795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l-GR"/>
          </a:p>
        </c:txPr>
        <c:crossAx val="63116416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6FE-8909-A048-9592-5D6862D513CC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4AEB7-DF2D-354C-B2F2-08DCB1315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18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smtClean="0">
              <a:ea typeface="ヒラギノ角ゴ Pro W3" charset="-128"/>
            </a:endParaRPr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E0130-BBD5-4E63-AA9B-D4004444B118}" type="slidenum">
              <a:rPr lang="en-GB" smtClean="0">
                <a:latin typeface="Calibri" pitchFamily="34" charset="0"/>
                <a:ea typeface="ヒラギノ角ゴ Pro W3" charset="-128"/>
                <a:cs typeface="Arial" pitchFamily="34" charset="0"/>
              </a:rPr>
              <a:pPr/>
              <a:t>2</a:t>
            </a:fld>
            <a:endParaRPr lang="en-GB" smtClean="0">
              <a:latin typeface="Calibri" pitchFamily="34" charset="0"/>
              <a:ea typeface="ヒラギノ角ゴ Pro W3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/>
            <a:endParaRPr lang="en-GB">
              <a:latin typeface="Calibri" charset="0"/>
            </a:endParaRPr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171382E-9E47-B844-9F23-2E5EA2C70D46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1305E-67D5-4307-9AE5-47A01EFC7C9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B9D8B-38AE-4018-927E-7B354D338D2A}" type="slidenum">
              <a:rPr lang="en-US" altLang="en-US" smtClean="0">
                <a:ea typeface="ＭＳ Ｐゴシック" pitchFamily="34" charset="-128"/>
              </a:rPr>
              <a:pPr/>
              <a:t>3</a:t>
            </a:fld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8975"/>
            <a:ext cx="4564063" cy="34226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54" y="4343401"/>
            <a:ext cx="5030492" cy="4113335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>
              <a:latin typeface="Calibri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999185-BDCA-B640-A934-7E0EA6245ACE}" type="slidenum">
              <a:rPr lang="en-GB">
                <a:latin typeface="Calibri" charset="0"/>
              </a:rPr>
              <a:pPr eaLnBrk="1" hangingPunct="1"/>
              <a:t>30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E9B52-D4DC-4A8C-B509-E7FEA807934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ea typeface="MS PGothic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7331D-A297-4C48-9B98-410DDBF3EFB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67930-AEE0-4DA6-B3E0-2B2FA48CEDD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l-GR" smtClean="0">
              <a:ea typeface="ＭＳ Ｐゴシック" pitchFamily="34" charset="-128"/>
            </a:endParaRPr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B850EA-F034-43F5-9473-0C6B2D7EB861}" type="slidenum">
              <a:rPr lang="en-GB" smtClean="0">
                <a:latin typeface="Calibri" pitchFamily="34" charset="0"/>
                <a:cs typeface="Arial" pitchFamily="34" charset="0"/>
              </a:rPr>
              <a:pPr/>
              <a:t>39</a:t>
            </a:fld>
            <a:endParaRPr lang="en-GB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03B2E-E205-4887-9146-FEF62CA8A12E}" type="slidenum">
              <a:rPr lang="en-US" altLang="en-US" smtClean="0">
                <a:ea typeface="ＭＳ Ｐゴシック" pitchFamily="34" charset="-128"/>
              </a:rPr>
              <a:pPr/>
              <a:t>4</a:t>
            </a:fld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8975"/>
            <a:ext cx="4564063" cy="342265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54" y="4343401"/>
            <a:ext cx="5030492" cy="411333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pPr/>
              <a:t>41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/>
              <a:t>Rate ratios for cardiovascular hospitalisations and cardiovascular mortality for the individual randomised controlled trials included in this meta‐analysis. CI, confidence interval; FCM, ferric carboxymaltose.</a:t>
            </a:r>
          </a:p>
          <a:p>
            <a:endParaRPr/>
          </a:p>
          <a:p>
            <a:r>
              <a:rPr lang="en-GB" dirty="0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67930-AEE0-4DA6-B3E0-2B2FA48CEDDD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67930-AEE0-4DA6-B3E0-2B2FA48CEDDD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67930-AEE0-4DA6-B3E0-2B2FA48CEDDD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67930-AEE0-4DA6-B3E0-2B2FA48CEDDD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54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DB531-4F2D-45D3-B50F-D8523484861B}" type="slidenum">
              <a:rPr lang="en-US" altLang="en-US" smtClean="0">
                <a:ea typeface="ＭＳ Ｐゴシック" pitchFamily="34" charset="-128"/>
              </a:rPr>
              <a:pPr/>
              <a:t>5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BC8A8-86F9-4593-9347-4EA971488A18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25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F0129-F65B-4190-AA11-1AC987AE84E7}" type="slidenum">
              <a:rPr lang="en-US" altLang="en-US" smtClean="0">
                <a:ea typeface="ＭＳ Ｐゴシック" pitchFamily="34" charset="-128"/>
              </a:rPr>
              <a:pPr/>
              <a:t>54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64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7222A-50F9-4548-96C3-E8F2D7F2B719}" type="slidenum">
              <a:rPr lang="en-US" altLang="en-US" smtClean="0">
                <a:ea typeface="ＭＳ Ｐゴシック" pitchFamily="34" charset="-128"/>
              </a:rPr>
              <a:pPr/>
              <a:t>6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74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A7F4A-627A-4E86-AB1E-B54ED3683D56}" type="slidenum">
              <a:rPr lang="en-US" altLang="en-US" smtClean="0">
                <a:ea typeface="ＭＳ Ｐゴシック" pitchFamily="34" charset="-128"/>
              </a:rPr>
              <a:pPr/>
              <a:t>7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4AEB7-DF2D-354C-B2F2-08DCB1315C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4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77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75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46038"/>
            <a:ext cx="8229600" cy="842962"/>
          </a:xfr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fr-FR" sz="3200" b="1" kern="1200" dirty="0">
                <a:solidFill>
                  <a:srgbClr val="500945"/>
                </a:solidFill>
                <a:latin typeface="+mj-lt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74000" cy="3683000"/>
          </a:xfrm>
        </p:spPr>
        <p:txBody>
          <a:bodyPr/>
          <a:lstStyle>
            <a:lvl1pPr marL="342900" indent="-342900">
              <a:buSzPct val="140000"/>
              <a:buFontTx/>
              <a:buBlip>
                <a:blip r:embed="rId2"/>
              </a:buBlip>
              <a:defRPr lang="fr-FR" sz="2800" b="1" kern="1200" dirty="0" smtClean="0">
                <a:solidFill>
                  <a:srgbClr val="4B003F"/>
                </a:solidFill>
                <a:latin typeface="+mj-lt"/>
                <a:ea typeface="ヒラギノ角ゴ Pro W3" charset="-128"/>
                <a:cs typeface="Gill Sans MT" panose="020B0502020104020203" pitchFamily="34" charset="0"/>
              </a:defRPr>
            </a:lvl1pPr>
            <a:lvl2pPr marL="742950" indent="-285750">
              <a:buClr>
                <a:srgbClr val="FFC000"/>
              </a:buClr>
              <a:buSzPct val="80000"/>
              <a:buFont typeface="Wingdings" panose="05000000000000000000" pitchFamily="2" charset="2"/>
              <a:buChar char="è"/>
              <a:defRPr lang="fr-FR" sz="2400" b="1" kern="1200" dirty="0" smtClean="0">
                <a:solidFill>
                  <a:srgbClr val="4B003F"/>
                </a:solidFill>
                <a:latin typeface="+mj-lt"/>
                <a:ea typeface="ヒラギノ角ゴ Pro W3" charset="-128"/>
                <a:cs typeface="Gill Sans MT" panose="020B0502020104020203" pitchFamily="34" charset="0"/>
              </a:defRPr>
            </a:lvl2pPr>
            <a:lvl3pPr>
              <a:defRPr sz="2000">
                <a:solidFill>
                  <a:srgbClr val="7A3F8B"/>
                </a:solidFill>
                <a:latin typeface="+mj-lt"/>
              </a:defRPr>
            </a:lvl3pPr>
            <a:lvl4pPr>
              <a:defRPr sz="1800">
                <a:solidFill>
                  <a:srgbClr val="7A3F8B"/>
                </a:solidFill>
                <a:latin typeface="+mj-lt"/>
              </a:defRPr>
            </a:lvl4pPr>
            <a:lvl5pPr>
              <a:defRPr sz="1800">
                <a:solidFill>
                  <a:srgbClr val="7A3F8B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918200" y="6051550"/>
            <a:ext cx="2895600" cy="365125"/>
          </a:xfrm>
        </p:spPr>
        <p:txBody>
          <a:bodyPr/>
          <a:lstStyle>
            <a:lvl1pPr algn="r">
              <a:defRPr>
                <a:solidFill>
                  <a:srgbClr val="4B003F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fr-FR"/>
              <a:t>P. Name, (DE) / P####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6513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3" y="288001"/>
            <a:ext cx="8263229" cy="792163"/>
          </a:xfrm>
        </p:spPr>
        <p:txBody>
          <a:bodyPr>
            <a:normAutofit/>
          </a:bodyPr>
          <a:lstStyle>
            <a:lvl1pPr>
              <a:defRPr sz="2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1"/>
            <a:ext cx="8253642" cy="4176731"/>
          </a:xfrm>
        </p:spPr>
        <p:txBody>
          <a:bodyPr>
            <a:noAutofit/>
          </a:bodyPr>
          <a:lstStyle>
            <a:lvl1pPr marL="274638" indent="-2746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531813" marR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>
                <a:latin typeface="+mn-lt"/>
              </a:defRPr>
            </a:lvl2pPr>
            <a:lvl3pPr>
              <a:spcBef>
                <a:spcPts val="60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spcBef>
                <a:spcPts val="600"/>
              </a:spcBef>
              <a:spcAft>
                <a:spcPts val="0"/>
              </a:spcAft>
              <a:defRPr>
                <a:latin typeface="+mn-lt"/>
              </a:defRPr>
            </a:lvl4pPr>
            <a:lvl5pPr>
              <a:spcBef>
                <a:spcPts val="600"/>
              </a:spcBef>
              <a:spcAft>
                <a:spcPts val="0"/>
              </a:spcAft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altLang="fr-FR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A1A5-3088-4CF8-81A1-27840A6492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30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13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13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07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26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31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41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21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1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B7D4-C1A2-004D-8F59-DCA2CDBA0C2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1A63A-5E48-B44F-9EDA-75C93A415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82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u3fUlVw_okuQlM&amp;tbnid=EvDY_ZchR2IbTM:&amp;ved=0CAUQjRw&amp;url=http://users.uoa.gr/~gspapaef/Contact.htm&amp;ei=Yz5WUry9KsuKswaj94DYDQ&amp;bvm=bv.53760139,d.d2k&amp;psig=AFQjCNEGRFiGvlK-9BNpXMJR_m_v9uEFWw&amp;ust=13814701594266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frm=1&amp;source=images&amp;cd=&amp;cad=rja&amp;docid=oME04o8qdnpscM&amp;tbnid=kw6VAD_Jt1OPlM:&amp;ved=0CAUQjRw&amp;url=http://www.attikonhospital.gr/upl/program_2-2011.pdf&amp;ei=MT5WUprkDM3CtAac74EI&amp;bvm=bv.53760139,d.d2k&amp;psig=AFQjCNEBmQWQGzaFdcdSLDawwJYYT7PX-A&amp;ust=1381470112960655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onlinelibrary.wiley.com/doi/10.1002/ejhf.823/full" TargetMode="Externa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u3fUlVw_okuQlM&amp;tbnid=EvDY_ZchR2IbTM:&amp;ved=0CAUQjRw&amp;url=http://users.uoa.gr/~gspapaef/Contact.htm&amp;ei=Yz5WUry9KsuKswaj94DYDQ&amp;bvm=bv.53760139,d.d2k&amp;psig=AFQjCNEGRFiGvlK-9BNpXMJR_m_v9uEFWw&amp;ust=138147015942661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frm=1&amp;source=images&amp;cd=&amp;cad=rja&amp;docid=oME04o8qdnpscM&amp;tbnid=kw6VAD_Jt1OPlM:&amp;ved=0CAUQjRw&amp;url=http://www.attikonhospital.gr/upl/program_2-2011.pdf&amp;ei=MT5WUprkDM3CtAac74EI&amp;bvm=bv.53760139,d.d2k&amp;psig=AFQjCNEBmQWQGzaFdcdSLDawwJYYT7PX-A&amp;ust=1381470112960655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65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Management of Iron Deficiency in Heart Failure : Current Evidence and Practical Recommendations for the use of Ferric </a:t>
            </a:r>
            <a:r>
              <a:rPr lang="en-US" sz="4000" b="1" dirty="0" err="1" smtClean="0">
                <a:solidFill>
                  <a:srgbClr val="000090"/>
                </a:solidFill>
              </a:rPr>
              <a:t>Carboxymaltose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27307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J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Parissis</a:t>
            </a:r>
            <a:endParaRPr lang="en-US" sz="2800" b="1" dirty="0" smtClean="0"/>
          </a:p>
          <a:p>
            <a:r>
              <a:rPr lang="en-US" sz="2800" b="1" dirty="0" smtClean="0"/>
              <a:t>Heart Failure Unit,</a:t>
            </a:r>
          </a:p>
          <a:p>
            <a:r>
              <a:rPr lang="en-US" sz="2800" b="1" dirty="0" err="1" smtClean="0"/>
              <a:t>Attikon</a:t>
            </a:r>
            <a:r>
              <a:rPr lang="en-US" sz="2800" b="1" dirty="0" smtClean="0"/>
              <a:t> University Hospital, </a:t>
            </a:r>
          </a:p>
          <a:p>
            <a:r>
              <a:rPr lang="en-US" sz="2800" b="1" dirty="0" smtClean="0"/>
              <a:t>Athens, Greece</a:t>
            </a:r>
            <a:endParaRPr lang="el-GR" sz="28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742897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4" descr="http://users.uoa.gr/~gspapaef/Athina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8255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encrypted-tbn1.gstatic.com/images?q=tbn:ANd9GcTpEP1x6WSIpqpSkaJIU2DQ6ePzMCcbiQsamXkB6RVOal-rUG5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4662" y="95250"/>
            <a:ext cx="7270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31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173" y="274638"/>
            <a:ext cx="8989827" cy="6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801483"/>
            <a:ext cx="5045937" cy="34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1751" y="4939788"/>
            <a:ext cx="2066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8761" y="1002273"/>
            <a:ext cx="4675239" cy="326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7118" y="4939788"/>
            <a:ext cx="2171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Iron deficiency in HF</a:t>
            </a: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5332413" y="6276975"/>
            <a:ext cx="334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 err="1">
                <a:latin typeface="+mn-lt"/>
              </a:rPr>
              <a:t>Jankowska</a:t>
            </a:r>
            <a:r>
              <a:rPr lang="en-US" dirty="0">
                <a:latin typeface="+mn-lt"/>
              </a:rPr>
              <a:t> et al, </a:t>
            </a:r>
            <a:r>
              <a:rPr lang="en-US" dirty="0" err="1">
                <a:latin typeface="+mn-lt"/>
              </a:rPr>
              <a:t>Eur</a:t>
            </a:r>
            <a:r>
              <a:rPr lang="en-US" dirty="0">
                <a:latin typeface="+mn-lt"/>
              </a:rPr>
              <a:t> Heart J 2010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35528" y="1862668"/>
          <a:ext cx="4197927" cy="308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149542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86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2011363"/>
            <a:ext cx="4252912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673100" y="5208588"/>
            <a:ext cx="1433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546 CHF </a:t>
            </a:r>
            <a:r>
              <a:rPr lang="en-US" dirty="0" err="1">
                <a:latin typeface="+mn-lt"/>
              </a:rPr>
              <a:t>pts</a:t>
            </a:r>
            <a:endParaRPr lang="en-US" dirty="0">
              <a:latin typeface="+mn-lt"/>
            </a:endParaRPr>
          </a:p>
        </p:txBody>
      </p:sp>
      <p:sp>
        <p:nvSpPr>
          <p:cNvPr id="91143" name="Ορθογώνιο 2"/>
          <p:cNvSpPr>
            <a:spLocks noChangeArrowheads="1"/>
          </p:cNvSpPr>
          <p:nvPr/>
        </p:nvSpPr>
        <p:spPr bwMode="auto">
          <a:xfrm>
            <a:off x="673100" y="5578475"/>
            <a:ext cx="676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Iron deficiency: ferritin &lt;100 </a:t>
            </a:r>
            <a:r>
              <a:rPr lang="en-US" dirty="0" err="1">
                <a:latin typeface="+mn-lt"/>
              </a:rPr>
              <a:t>ng</a:t>
            </a:r>
            <a:r>
              <a:rPr lang="en-US" dirty="0">
                <a:latin typeface="+mn-lt"/>
              </a:rPr>
              <a:t>/mL or 100-300 </a:t>
            </a:r>
            <a:r>
              <a:rPr lang="en-US" dirty="0" err="1">
                <a:latin typeface="+mn-lt"/>
              </a:rPr>
              <a:t>ng</a:t>
            </a:r>
            <a:r>
              <a:rPr lang="en-US" dirty="0">
                <a:latin typeface="+mn-lt"/>
              </a:rPr>
              <a:t>/mL plus TSAT &lt;20%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949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9089" y="2392680"/>
            <a:ext cx="4934911" cy="26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" y="2042160"/>
            <a:ext cx="4035797" cy="300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8861" y="5738599"/>
            <a:ext cx="3640455" cy="61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" y="274638"/>
            <a:ext cx="8648700" cy="82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Functional iron deficiency and diastolic function in heart failure with preserved ejection fraction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5350" y="1529556"/>
            <a:ext cx="73533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3552" y="4075764"/>
            <a:ext cx="5333048" cy="21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0803" y="6210300"/>
            <a:ext cx="3759517" cy="3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2102" y="1417638"/>
            <a:ext cx="7804698" cy="478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6109" y="6177125"/>
            <a:ext cx="3361372" cy="68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172" y="254163"/>
            <a:ext cx="8906828" cy="116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33223"/>
            <a:ext cx="4567407" cy="420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4842" y="2086528"/>
            <a:ext cx="4689158" cy="347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599" y="291986"/>
            <a:ext cx="8349615" cy="112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2074" y="6126162"/>
            <a:ext cx="396553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8886" y="1403814"/>
            <a:ext cx="5121034" cy="472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599" y="274638"/>
            <a:ext cx="8349615" cy="112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5914" y="6126163"/>
            <a:ext cx="396553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Depleted iron stores are associated with </a:t>
            </a:r>
            <a:r>
              <a:rPr lang="en-US" sz="2400" b="1" dirty="0" err="1" smtClean="0">
                <a:solidFill>
                  <a:srgbClr val="0070C0"/>
                </a:solidFill>
              </a:rPr>
              <a:t>inspiratory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muscle weakness independently of skeletal muscle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mass in men with systolic chronic heart failure</a:t>
            </a:r>
            <a:endParaRPr lang="el-GR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518"/>
            <a:ext cx="8229600" cy="42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718" y="5865137"/>
            <a:ext cx="4124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1617" y="560439"/>
            <a:ext cx="8350654" cy="562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928688" y="427567"/>
            <a:ext cx="6438900" cy="6159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l-GR" sz="4000" b="1" dirty="0" smtClean="0">
                <a:solidFill>
                  <a:srgbClr val="002060"/>
                </a:solidFill>
              </a:rPr>
              <a:t>Disclosures</a:t>
            </a:r>
            <a:endParaRPr lang="el-GR" altLang="el-GR" sz="4000" b="1" dirty="0" smtClean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615018"/>
            <a:ext cx="8229600" cy="4279900"/>
          </a:xfrm>
        </p:spPr>
        <p:txBody>
          <a:bodyPr/>
          <a:lstStyle/>
          <a:p>
            <a:r>
              <a:rPr lang="en-US" altLang="el-GR" sz="24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Grants: ALARM investigator received research grants by Abbott US and  Orion </a:t>
            </a:r>
            <a:r>
              <a:rPr lang="en-US" altLang="el-GR" sz="2400" dirty="0" err="1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Pharma</a:t>
            </a:r>
            <a:endParaRPr lang="en-US" altLang="el-GR" sz="2400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altLang="el-GR" sz="2400" dirty="0" err="1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Horonaria</a:t>
            </a:r>
            <a:r>
              <a:rPr lang="en-US" altLang="el-GR" sz="24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: received </a:t>
            </a:r>
            <a:r>
              <a:rPr lang="en-US" altLang="el-GR" sz="2400" dirty="0" err="1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horonaria</a:t>
            </a:r>
            <a:r>
              <a:rPr lang="en-US" altLang="el-GR" sz="24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for advisory boards and lectures from Novartis, Pfizer, </a:t>
            </a:r>
            <a:r>
              <a:rPr lang="en-US" altLang="el-GR" sz="2400" dirty="0" err="1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Menarini</a:t>
            </a:r>
            <a:r>
              <a:rPr lang="en-US" altLang="el-GR" sz="24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en-US" altLang="el-GR" sz="2400" dirty="0" err="1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Servier</a:t>
            </a:r>
            <a:r>
              <a:rPr lang="en-US" altLang="el-GR" sz="24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 , Roche diagnostics and Genesis </a:t>
            </a:r>
            <a:r>
              <a:rPr lang="en-US" altLang="el-GR" sz="2400" dirty="0" err="1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Pharma</a:t>
            </a:r>
            <a:endParaRPr lang="en-US" altLang="el-GR" sz="2400" dirty="0" smtClean="0">
              <a:solidFill>
                <a:srgbClr val="0070C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altLang="el-GR" sz="24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Journals: Associate Editor of EJHF</a:t>
            </a:r>
          </a:p>
          <a:p>
            <a:r>
              <a:rPr lang="en-US" altLang="el-GR" sz="2400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ESC HF GLs: Member of task force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292" y="0"/>
            <a:ext cx="8494508" cy="56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7720" y="6035777"/>
            <a:ext cx="5153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6" name="Rectangle 4"/>
            <p:cNvSpPr>
              <a:spLocks noChangeArrowheads="1"/>
            </p:cNvSpPr>
            <p:nvPr/>
          </p:nvSpPr>
          <p:spPr bwMode="auto">
            <a:xfrm>
              <a:off x="0" y="3784"/>
              <a:ext cx="5760" cy="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B688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528"/>
            </a:xfrm>
            <a:prstGeom prst="rect">
              <a:avLst/>
            </a:prstGeom>
            <a:gradFill rotWithShape="1">
              <a:gsLst>
                <a:gs pos="0">
                  <a:srgbClr val="7B688A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409575" y="54759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221E1F"/>
                </a:solidFill>
              </a:rPr>
              <a:t>Role </a:t>
            </a:r>
            <a:r>
              <a:rPr lang="en-US" sz="2800" dirty="0">
                <a:solidFill>
                  <a:srgbClr val="221E1F"/>
                </a:solidFill>
              </a:rPr>
              <a:t>of iron deficiency in the pathogenesis of exercise intolerance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762000" y="5687218"/>
            <a:ext cx="7620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221E1F"/>
                </a:solidFill>
              </a:rPr>
              <a:t>van </a:t>
            </a:r>
            <a:r>
              <a:rPr lang="en-US" sz="1200" dirty="0" err="1">
                <a:solidFill>
                  <a:srgbClr val="221E1F"/>
                </a:solidFill>
              </a:rPr>
              <a:t>Veldhuisen</a:t>
            </a:r>
            <a:r>
              <a:rPr lang="en-US" sz="1200" dirty="0">
                <a:solidFill>
                  <a:srgbClr val="221E1F"/>
                </a:solidFill>
              </a:rPr>
              <a:t>, D. J. </a:t>
            </a:r>
            <a:r>
              <a:rPr lang="en-US" sz="1200" i="1" dirty="0">
                <a:solidFill>
                  <a:srgbClr val="221E1F"/>
                </a:solidFill>
              </a:rPr>
              <a:t>et al. </a:t>
            </a:r>
            <a:r>
              <a:rPr lang="en-GB" sz="1200" dirty="0"/>
              <a:t>(2011) </a:t>
            </a:r>
            <a:r>
              <a:rPr lang="en-US" sz="1200" dirty="0">
                <a:solidFill>
                  <a:srgbClr val="221E1F"/>
                </a:solidFill>
              </a:rPr>
              <a:t>Anemia and iron deficiency in heart failure:</a:t>
            </a:r>
          </a:p>
          <a:p>
            <a:pPr algn="ctr"/>
            <a:r>
              <a:rPr lang="en-US" sz="1200" dirty="0">
                <a:solidFill>
                  <a:srgbClr val="221E1F"/>
                </a:solidFill>
              </a:rPr>
              <a:t>mechanisms and therapeutic approaches </a:t>
            </a:r>
          </a:p>
          <a:p>
            <a:pPr algn="ctr"/>
            <a:r>
              <a:rPr lang="en-US" sz="1200" i="1" dirty="0"/>
              <a:t>Nat. Rev. </a:t>
            </a:r>
            <a:r>
              <a:rPr lang="en-US" sz="1200" i="1" dirty="0" err="1"/>
              <a:t>Cardiol</a:t>
            </a:r>
            <a:r>
              <a:rPr lang="en-US" sz="1200" i="1" dirty="0"/>
              <a:t>. </a:t>
            </a:r>
            <a:r>
              <a:rPr lang="en-US" sz="1200" dirty="0"/>
              <a:t>doi:10.1038/nrcardio.2011.77</a:t>
            </a:r>
          </a:p>
        </p:txBody>
      </p:sp>
      <p:pic>
        <p:nvPicPr>
          <p:cNvPr id="2053" name="Picture 56" descr="nrcar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77238"/>
            <a:ext cx="7576049" cy="43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87277" y="0"/>
            <a:ext cx="9231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1810" y="0"/>
            <a:ext cx="8106140" cy="61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6120581" y="5088194"/>
            <a:ext cx="2497369" cy="1356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723"/>
            <a:ext cx="8759418" cy="610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ChangeArrowheads="1"/>
          </p:cNvSpPr>
          <p:nvPr/>
        </p:nvSpPr>
        <p:spPr bwMode="auto">
          <a:xfrm>
            <a:off x="4233863" y="62372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n-lt"/>
              </a:rPr>
              <a:t>van </a:t>
            </a:r>
            <a:r>
              <a:rPr lang="en-GB" dirty="0" err="1">
                <a:latin typeface="+mn-lt"/>
              </a:rPr>
              <a:t>Veldhuisen</a:t>
            </a:r>
            <a:r>
              <a:rPr lang="en-GB" dirty="0">
                <a:latin typeface="+mn-lt"/>
              </a:rPr>
              <a:t> et al, </a:t>
            </a:r>
            <a:r>
              <a:rPr lang="en-US" dirty="0">
                <a:latin typeface="+mn-lt"/>
              </a:rPr>
              <a:t>Nature Rev </a:t>
            </a:r>
            <a:r>
              <a:rPr lang="en-US" dirty="0" err="1">
                <a:latin typeface="+mn-lt"/>
              </a:rPr>
              <a:t>Cardiol</a:t>
            </a:r>
            <a:r>
              <a:rPr lang="en-US" dirty="0">
                <a:latin typeface="+mn-lt"/>
              </a:rPr>
              <a:t> 2011</a:t>
            </a:r>
          </a:p>
        </p:txBody>
      </p:sp>
      <p:pic>
        <p:nvPicPr>
          <p:cNvPr id="716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6250"/>
            <a:ext cx="91440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85800" y="26988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90"/>
                </a:solidFill>
              </a:rPr>
              <a:t>Clinical trials in </a:t>
            </a:r>
            <a:r>
              <a:rPr lang="en-US" sz="32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iron repletion</a:t>
            </a:r>
            <a:endParaRPr lang="en-US" sz="3200" dirty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9542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52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7"/>
          <p:cNvSpPr>
            <a:spLocks/>
          </p:cNvSpPr>
          <p:nvPr/>
        </p:nvSpPr>
        <p:spPr bwMode="auto">
          <a:xfrm>
            <a:off x="500063" y="1604963"/>
            <a:ext cx="39719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177800" defTabSz="200025" eaLnBrk="0" hangingPunct="0">
              <a:spcBef>
                <a:spcPct val="20000"/>
              </a:spcBef>
              <a:buClr>
                <a:srgbClr val="DA2027"/>
              </a:buClr>
              <a:buSzPct val="120000"/>
              <a:buFont typeface="Times" charset="0"/>
              <a:buChar char="•"/>
            </a:pPr>
            <a:r>
              <a:rPr lang="de-CH" sz="2200" dirty="0" err="1">
                <a:sym typeface="Symbol" charset="0"/>
              </a:rPr>
              <a:t>Stable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polynuclear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iron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complex</a:t>
            </a:r>
            <a:endParaRPr lang="de-CH" sz="2200" dirty="0">
              <a:sym typeface="Symbol" charset="0"/>
            </a:endParaRPr>
          </a:p>
          <a:p>
            <a:pPr marL="342900" indent="-177800" defTabSz="200025" eaLnBrk="0" hangingPunct="0">
              <a:spcBef>
                <a:spcPct val="20000"/>
              </a:spcBef>
              <a:buClr>
                <a:srgbClr val="DA2027"/>
              </a:buClr>
              <a:buSzPct val="120000"/>
              <a:buFont typeface="Times" charset="0"/>
              <a:buChar char="•"/>
            </a:pPr>
            <a:r>
              <a:rPr lang="de-CH" sz="2200" dirty="0" err="1">
                <a:sym typeface="Symbol" charset="0"/>
              </a:rPr>
              <a:t>Essentially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no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release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of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ionic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iron</a:t>
            </a:r>
            <a:r>
              <a:rPr lang="de-CH" sz="2200" dirty="0">
                <a:sym typeface="Symbol" charset="0"/>
              </a:rPr>
              <a:t> in </a:t>
            </a:r>
            <a:r>
              <a:rPr lang="de-CH" sz="2200" dirty="0" err="1" smtClean="0">
                <a:sym typeface="Symbol" charset="0"/>
              </a:rPr>
              <a:t>circulation</a:t>
            </a:r>
            <a:endParaRPr lang="de-CH" sz="2200" dirty="0">
              <a:sym typeface="Symbol" charset="0"/>
            </a:endParaRPr>
          </a:p>
          <a:p>
            <a:pPr marL="342900" indent="-177800" defTabSz="200025" eaLnBrk="0" hangingPunct="0">
              <a:spcBef>
                <a:spcPct val="20000"/>
              </a:spcBef>
              <a:buClr>
                <a:srgbClr val="DA2027"/>
              </a:buClr>
              <a:buSzPct val="120000"/>
              <a:buFont typeface="Times" charset="0"/>
              <a:buChar char="•"/>
            </a:pPr>
            <a:r>
              <a:rPr lang="de-CH" sz="2200" dirty="0" err="1">
                <a:sym typeface="Symbol" charset="0"/>
              </a:rPr>
              <a:t>Dextran-free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carbohydrate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shell</a:t>
            </a:r>
            <a:r>
              <a:rPr lang="de-CH" sz="2200" dirty="0">
                <a:sym typeface="Symbol" charset="0"/>
              </a:rPr>
              <a:t> (</a:t>
            </a:r>
            <a:r>
              <a:rPr lang="de-CH" sz="2200" dirty="0" err="1">
                <a:sym typeface="Symbol" charset="0"/>
              </a:rPr>
              <a:t>low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immunogenic</a:t>
            </a:r>
            <a:r>
              <a:rPr lang="de-CH" sz="2200" dirty="0">
                <a:sym typeface="Symbol" charset="0"/>
              </a:rPr>
              <a:t> potential)</a:t>
            </a:r>
          </a:p>
          <a:p>
            <a:pPr marL="342900" indent="-177800" defTabSz="200025" eaLnBrk="0" hangingPunct="0">
              <a:spcBef>
                <a:spcPct val="20000"/>
              </a:spcBef>
              <a:buClr>
                <a:srgbClr val="DA2027"/>
              </a:buClr>
              <a:buSzPct val="120000"/>
              <a:buFont typeface="Times" charset="0"/>
              <a:buChar char="•"/>
            </a:pPr>
            <a:r>
              <a:rPr lang="de-CH" sz="2200" dirty="0" err="1">
                <a:sym typeface="Symbol" charset="0"/>
              </a:rPr>
              <a:t>No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test</a:t>
            </a:r>
            <a:r>
              <a:rPr lang="de-CH" sz="2200" dirty="0">
                <a:sym typeface="Symbol" charset="0"/>
              </a:rPr>
              <a:t> dose</a:t>
            </a:r>
          </a:p>
          <a:p>
            <a:pPr marL="342900" indent="-177800" defTabSz="200025" eaLnBrk="0" hangingPunct="0">
              <a:spcBef>
                <a:spcPct val="20000"/>
              </a:spcBef>
              <a:buClr>
                <a:srgbClr val="DA2027"/>
              </a:buClr>
              <a:buSzPct val="120000"/>
              <a:buFont typeface="Times" charset="0"/>
              <a:buChar char="•"/>
            </a:pPr>
            <a:r>
              <a:rPr lang="de-CH" sz="2200" dirty="0">
                <a:sym typeface="Symbol" charset="0"/>
              </a:rPr>
              <a:t>Physiological pH </a:t>
            </a:r>
            <a:r>
              <a:rPr lang="de-CH" sz="2200" dirty="0" err="1">
                <a:sym typeface="Symbol" charset="0"/>
              </a:rPr>
              <a:t>and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osmolarity</a:t>
            </a:r>
            <a:endParaRPr lang="de-CH" sz="2200" dirty="0">
              <a:sym typeface="Symbol" charset="0"/>
            </a:endParaRPr>
          </a:p>
          <a:p>
            <a:pPr marL="342900" indent="-177800" defTabSz="200025" eaLnBrk="0" hangingPunct="0">
              <a:spcBef>
                <a:spcPct val="20000"/>
              </a:spcBef>
              <a:buClr>
                <a:srgbClr val="DA2027"/>
              </a:buClr>
              <a:buSzPct val="120000"/>
              <a:buFont typeface="Times" charset="0"/>
              <a:buChar char="•"/>
            </a:pPr>
            <a:r>
              <a:rPr lang="de-CH" sz="2200" dirty="0">
                <a:sym typeface="Symbol" charset="0"/>
              </a:rPr>
              <a:t>Rapid </a:t>
            </a:r>
            <a:r>
              <a:rPr lang="de-CH" sz="2200" dirty="0" err="1">
                <a:sym typeface="Symbol" charset="0"/>
              </a:rPr>
              <a:t>administration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of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up</a:t>
            </a:r>
            <a:r>
              <a:rPr lang="de-CH" sz="2200" dirty="0">
                <a:sym typeface="Symbol" charset="0"/>
              </a:rPr>
              <a:t> </a:t>
            </a:r>
            <a:r>
              <a:rPr lang="de-CH" sz="2200" dirty="0" err="1">
                <a:sym typeface="Symbol" charset="0"/>
              </a:rPr>
              <a:t>to</a:t>
            </a:r>
            <a:r>
              <a:rPr lang="de-CH" sz="2200" dirty="0">
                <a:sym typeface="Symbol" charset="0"/>
              </a:rPr>
              <a:t> 1000 mg </a:t>
            </a:r>
            <a:r>
              <a:rPr lang="de-CH" sz="2200" dirty="0" err="1">
                <a:sym typeface="Symbol" charset="0"/>
              </a:rPr>
              <a:t>iron</a:t>
            </a:r>
            <a:endParaRPr lang="de-CH" sz="2200" dirty="0">
              <a:sym typeface="Symbol" charset="0"/>
            </a:endParaRPr>
          </a:p>
          <a:p>
            <a:pPr marL="342900" indent="-177800" defTabSz="200025" eaLnBrk="0" hangingPunct="0">
              <a:lnSpc>
                <a:spcPct val="80000"/>
              </a:lnSpc>
              <a:spcBef>
                <a:spcPct val="20000"/>
              </a:spcBef>
              <a:buClr>
                <a:srgbClr val="DA2027"/>
              </a:buClr>
              <a:buFontTx/>
              <a:buChar char="•"/>
            </a:pPr>
            <a:endParaRPr lang="de-CH" sz="2200" dirty="0"/>
          </a:p>
        </p:txBody>
      </p:sp>
      <p:sp>
        <p:nvSpPr>
          <p:cNvPr id="50179" name="Textfeld 54"/>
          <p:cNvSpPr txBox="1">
            <a:spLocks noChangeArrowheads="1"/>
          </p:cNvSpPr>
          <p:nvPr/>
        </p:nvSpPr>
        <p:spPr bwMode="auto">
          <a:xfrm>
            <a:off x="3190876" y="6329362"/>
            <a:ext cx="56435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CH" sz="1600" dirty="0" err="1"/>
              <a:t>Macdougall</a:t>
            </a:r>
            <a:r>
              <a:rPr lang="de-CH" sz="1600" dirty="0"/>
              <a:t> </a:t>
            </a:r>
            <a:r>
              <a:rPr lang="de-CH" sz="1600" dirty="0" smtClean="0"/>
              <a:t>&amp; </a:t>
            </a:r>
            <a:r>
              <a:rPr lang="de-CH" sz="1600" dirty="0" err="1" smtClean="0"/>
              <a:t>Ashenden</a:t>
            </a:r>
            <a:r>
              <a:rPr lang="de-CH" sz="1600" dirty="0" smtClean="0"/>
              <a:t>, </a:t>
            </a:r>
            <a:r>
              <a:rPr lang="de-CH" sz="1600" dirty="0" err="1"/>
              <a:t>Adv</a:t>
            </a:r>
            <a:r>
              <a:rPr lang="de-CH" sz="1600" dirty="0"/>
              <a:t> Chron Kid Dis </a:t>
            </a:r>
            <a:r>
              <a:rPr lang="de-CH" sz="1600" dirty="0" smtClean="0"/>
              <a:t>2009</a:t>
            </a:r>
            <a:endParaRPr lang="de-CH" sz="1600" dirty="0"/>
          </a:p>
        </p:txBody>
      </p:sp>
      <p:grpSp>
        <p:nvGrpSpPr>
          <p:cNvPr id="50180" name="Group 9"/>
          <p:cNvGrpSpPr>
            <a:grpSpLocks/>
          </p:cNvGrpSpPr>
          <p:nvPr/>
        </p:nvGrpSpPr>
        <p:grpSpPr bwMode="auto">
          <a:xfrm>
            <a:off x="4619625" y="1416050"/>
            <a:ext cx="4214813" cy="4275138"/>
            <a:chOff x="4572000" y="1428750"/>
            <a:chExt cx="4214813" cy="4275138"/>
          </a:xfrm>
        </p:grpSpPr>
        <p:pic>
          <p:nvPicPr>
            <p:cNvPr id="50182" name="Picture 10" descr="take_125_freigestell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163" y="1428750"/>
              <a:ext cx="4041775" cy="321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3" name="Text Box 8"/>
            <p:cNvSpPr txBox="1">
              <a:spLocks noChangeArrowheads="1"/>
            </p:cNvSpPr>
            <p:nvPr/>
          </p:nvSpPr>
          <p:spPr bwMode="auto">
            <a:xfrm>
              <a:off x="6929438" y="4714875"/>
              <a:ext cx="1857375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75000"/>
                </a:spcBef>
              </a:pPr>
              <a:r>
                <a:rPr lang="en-GB" dirty="0"/>
                <a:t>Ribbon-like </a:t>
              </a:r>
              <a:r>
                <a:rPr lang="en-GB" dirty="0" err="1"/>
                <a:t>carboxymaltose</a:t>
              </a:r>
              <a:endParaRPr lang="en-GB" dirty="0"/>
            </a:p>
          </p:txBody>
        </p:sp>
        <p:cxnSp>
          <p:nvCxnSpPr>
            <p:cNvPr id="11" name="Straight Arrow Connector 10"/>
            <p:cNvCxnSpPr>
              <a:stCxn id="50183" idx="0"/>
            </p:cNvCxnSpPr>
            <p:nvPr/>
          </p:nvCxnSpPr>
          <p:spPr>
            <a:xfrm rot="5400000" flipH="1" flipV="1">
              <a:off x="7179469" y="3964781"/>
              <a:ext cx="1428750" cy="7143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85" name="Text Box 8"/>
            <p:cNvSpPr txBox="1">
              <a:spLocks noChangeArrowheads="1"/>
            </p:cNvSpPr>
            <p:nvPr/>
          </p:nvSpPr>
          <p:spPr bwMode="auto">
            <a:xfrm>
              <a:off x="4572000" y="4786313"/>
              <a:ext cx="2071688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75000"/>
                </a:spcBef>
              </a:pPr>
              <a:r>
                <a:rPr lang="en-GB" dirty="0"/>
                <a:t>Ferric hydroxide molecules</a:t>
              </a:r>
            </a:p>
          </p:txBody>
        </p:sp>
        <p:cxnSp>
          <p:nvCxnSpPr>
            <p:cNvPr id="16" name="Straight Arrow Connector 15"/>
            <p:cNvCxnSpPr>
              <a:stCxn id="50185" idx="0"/>
            </p:cNvCxnSpPr>
            <p:nvPr/>
          </p:nvCxnSpPr>
          <p:spPr>
            <a:xfrm rot="5400000" flipH="1" flipV="1">
              <a:off x="4947444" y="4090194"/>
              <a:ext cx="1357313" cy="3492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81" name="Title 6"/>
          <p:cNvSpPr>
            <a:spLocks/>
          </p:cNvSpPr>
          <p:nvPr/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CH" sz="3200" dirty="0" err="1">
                <a:solidFill>
                  <a:srgbClr val="000090"/>
                </a:solidFill>
              </a:rPr>
              <a:t>What</a:t>
            </a:r>
            <a:r>
              <a:rPr lang="de-CH" sz="3000" dirty="0">
                <a:solidFill>
                  <a:srgbClr val="000090"/>
                </a:solidFill>
              </a:rPr>
              <a:t> </a:t>
            </a:r>
            <a:r>
              <a:rPr lang="de-CH" sz="3000" dirty="0" err="1">
                <a:solidFill>
                  <a:srgbClr val="000090"/>
                </a:solidFill>
              </a:rPr>
              <a:t>is</a:t>
            </a:r>
            <a:r>
              <a:rPr lang="de-CH" sz="3000" dirty="0">
                <a:solidFill>
                  <a:srgbClr val="000090"/>
                </a:solidFill>
              </a:rPr>
              <a:t> </a:t>
            </a:r>
            <a:r>
              <a:rPr lang="de-CH" sz="3000" dirty="0" err="1">
                <a:solidFill>
                  <a:srgbClr val="000090"/>
                </a:solidFill>
              </a:rPr>
              <a:t>Ferric</a:t>
            </a:r>
            <a:r>
              <a:rPr lang="de-CH" sz="3000" dirty="0">
                <a:solidFill>
                  <a:srgbClr val="000090"/>
                </a:solidFill>
              </a:rPr>
              <a:t> </a:t>
            </a:r>
            <a:r>
              <a:rPr lang="de-CH" sz="3000" dirty="0" err="1">
                <a:solidFill>
                  <a:srgbClr val="000090"/>
                </a:solidFill>
              </a:rPr>
              <a:t>Carboxymaltose</a:t>
            </a:r>
            <a:r>
              <a:rPr lang="de-CH" sz="3000" dirty="0">
                <a:solidFill>
                  <a:srgbClr val="000090"/>
                </a:solidFill>
              </a:rPr>
              <a:t>?</a:t>
            </a:r>
            <a:endParaRPr lang="en-GB" sz="3000" dirty="0">
              <a:solidFill>
                <a:srgbClr val="00009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96642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5732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>
                <a:latin typeface="Arial" charset="0"/>
                <a:cs typeface="Arial" charset="0"/>
              </a:rPr>
              <a:t>FAIR-HF study design</a:t>
            </a:r>
            <a:r>
              <a:rPr lang="el-GR" dirty="0" smtClean="0">
                <a:latin typeface="Arial" charset="0"/>
                <a:cs typeface="Arial" charset="0"/>
              </a:rPr>
              <a:t/>
            </a:r>
            <a:br>
              <a:rPr lang="el-GR" dirty="0" smtClean="0">
                <a:latin typeface="Arial" charset="0"/>
                <a:cs typeface="Arial" charset="0"/>
              </a:rPr>
            </a:br>
            <a:r>
              <a:rPr lang="da-DK" sz="2000" b="1" dirty="0" smtClean="0">
                <a:solidFill>
                  <a:schemeClr val="tx2"/>
                </a:solidFill>
              </a:rPr>
              <a:t>Anker SD, </a:t>
            </a:r>
            <a:r>
              <a:rPr lang="el-GR" sz="2000" b="1" dirty="0" smtClean="0">
                <a:solidFill>
                  <a:schemeClr val="tx2"/>
                </a:solidFill>
              </a:rPr>
              <a:t> Colet C, Filippatos G, </a:t>
            </a:r>
            <a:r>
              <a:rPr lang="da-DK" sz="2000" b="1" dirty="0" smtClean="0">
                <a:solidFill>
                  <a:schemeClr val="tx2"/>
                </a:solidFill>
              </a:rPr>
              <a:t>et al. </a:t>
            </a:r>
            <a:r>
              <a:rPr lang="da-DK" sz="2000" b="1" i="1" dirty="0" smtClean="0">
                <a:solidFill>
                  <a:schemeClr val="tx2"/>
                </a:solidFill>
              </a:rPr>
              <a:t>Eur J Heart Fail</a:t>
            </a:r>
            <a:r>
              <a:rPr lang="da-DK" sz="2000" b="1" dirty="0" smtClean="0">
                <a:solidFill>
                  <a:schemeClr val="tx2"/>
                </a:solidFill>
              </a:rPr>
              <a:t> 2009;11:1084–91.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1203" name="Rectangle 38"/>
          <p:cNvSpPr>
            <a:spLocks noChangeArrowheads="1"/>
          </p:cNvSpPr>
          <p:nvPr/>
        </p:nvSpPr>
        <p:spPr bwMode="auto">
          <a:xfrm>
            <a:off x="288925" y="1439863"/>
            <a:ext cx="8418513" cy="2551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defTabSz="200025">
              <a:lnSpc>
                <a:spcPct val="95000"/>
              </a:lnSpc>
              <a:spcBef>
                <a:spcPct val="15000"/>
              </a:spcBef>
              <a:buClr>
                <a:srgbClr val="DA2027"/>
              </a:buClr>
              <a:buSzPct val="120000"/>
              <a:buFont typeface="Times" pitchFamily="18" charset="0"/>
              <a:buChar char="•"/>
            </a:pPr>
            <a:r>
              <a:rPr lang="en-GB" sz="1600" b="1">
                <a:solidFill>
                  <a:srgbClr val="000000"/>
                </a:solidFill>
              </a:rPr>
              <a:t>Main inclusion criteria:</a:t>
            </a:r>
            <a:r>
              <a:rPr lang="en-GB" sz="1600">
                <a:solidFill>
                  <a:srgbClr val="000000"/>
                </a:solidFill>
              </a:rPr>
              <a:t> </a:t>
            </a:r>
          </a:p>
          <a:p>
            <a:pPr marL="742950" lvl="1" indent="-177800" defTabSz="200025">
              <a:lnSpc>
                <a:spcPct val="95000"/>
              </a:lnSpc>
              <a:spcBef>
                <a:spcPct val="15000"/>
              </a:spcBef>
              <a:buClr>
                <a:srgbClr val="DA2027"/>
              </a:buClr>
              <a:buSzPct val="85000"/>
              <a:buFont typeface="Arial" pitchFamily="34" charset="0"/>
              <a:buChar char="–"/>
            </a:pPr>
            <a:r>
              <a:rPr lang="en-GB" sz="1400">
                <a:solidFill>
                  <a:srgbClr val="000000"/>
                </a:solidFill>
                <a:sym typeface="Symbol" pitchFamily="18" charset="2"/>
              </a:rPr>
              <a:t>NYHA class II/III, LVEF ≤40% (NYHA II) or ≤45% (NYHA III)</a:t>
            </a:r>
          </a:p>
          <a:p>
            <a:pPr marL="742950" lvl="1" indent="-177800" defTabSz="200025">
              <a:lnSpc>
                <a:spcPct val="95000"/>
              </a:lnSpc>
              <a:spcBef>
                <a:spcPct val="15000"/>
              </a:spcBef>
              <a:buClr>
                <a:srgbClr val="DA2027"/>
              </a:buClr>
              <a:buSzPct val="85000"/>
              <a:buFont typeface="Arial" pitchFamily="34" charset="0"/>
              <a:buChar char="–"/>
            </a:pPr>
            <a:r>
              <a:rPr lang="en-GB" sz="1400">
                <a:solidFill>
                  <a:srgbClr val="000000"/>
                </a:solidFill>
                <a:sym typeface="Symbol" pitchFamily="18" charset="2"/>
              </a:rPr>
              <a:t>Hb: 9.5–13.5 g/dL </a:t>
            </a:r>
          </a:p>
          <a:p>
            <a:pPr marL="742950" lvl="1" indent="-177800" defTabSz="200025">
              <a:lnSpc>
                <a:spcPct val="95000"/>
              </a:lnSpc>
              <a:spcBef>
                <a:spcPct val="15000"/>
              </a:spcBef>
              <a:buClr>
                <a:srgbClr val="DA2027"/>
              </a:buClr>
              <a:buSzPct val="85000"/>
              <a:buFont typeface="Arial" pitchFamily="34" charset="0"/>
              <a:buChar char="–"/>
            </a:pPr>
            <a:r>
              <a:rPr lang="en-GB" sz="1400" b="1">
                <a:solidFill>
                  <a:srgbClr val="DA2027"/>
                </a:solidFill>
                <a:sym typeface="Symbol" pitchFamily="18" charset="2"/>
              </a:rPr>
              <a:t>Iron deficiency: serum ferritin &lt;100 µg/L or &lt;300 µg/L, if TSAT &lt;20%</a:t>
            </a:r>
          </a:p>
          <a:p>
            <a:pPr marL="177800" indent="-177800" defTabSz="200025">
              <a:lnSpc>
                <a:spcPct val="95000"/>
              </a:lnSpc>
              <a:spcBef>
                <a:spcPct val="20000"/>
              </a:spcBef>
              <a:buClr>
                <a:srgbClr val="DA2027"/>
              </a:buClr>
              <a:buSzPct val="120000"/>
              <a:buFont typeface="Times" pitchFamily="18" charset="0"/>
              <a:buChar char="•"/>
            </a:pPr>
            <a:r>
              <a:rPr lang="en-GB" sz="1600" b="1">
                <a:solidFill>
                  <a:srgbClr val="000000"/>
                </a:solidFill>
                <a:sym typeface="Symbol" pitchFamily="18" charset="2"/>
              </a:rPr>
              <a:t>Treatment adjustment algorithm:</a:t>
            </a:r>
            <a:endParaRPr lang="en-GB" sz="1600">
              <a:solidFill>
                <a:srgbClr val="000000"/>
              </a:solidFill>
              <a:sym typeface="Symbol" pitchFamily="18" charset="2"/>
            </a:endParaRPr>
          </a:p>
          <a:p>
            <a:pPr marL="742950" lvl="1" indent="-177800" defTabSz="200025">
              <a:lnSpc>
                <a:spcPct val="95000"/>
              </a:lnSpc>
              <a:spcBef>
                <a:spcPct val="15000"/>
              </a:spcBef>
              <a:buClr>
                <a:srgbClr val="DA2027"/>
              </a:buClr>
              <a:buSzPct val="85000"/>
              <a:buFont typeface="Arial" pitchFamily="34" charset="0"/>
              <a:buChar char="–"/>
            </a:pPr>
            <a:r>
              <a:rPr lang="en-GB" sz="1400">
                <a:solidFill>
                  <a:srgbClr val="000000"/>
                </a:solidFill>
                <a:sym typeface="Symbol" pitchFamily="18" charset="2"/>
              </a:rPr>
              <a:t>Interruption: Hb &gt;16 g/dL or serum ferritin &gt;800 µg/L or serum ferritin &gt;500 µg/L, if TSAT &gt;50%</a:t>
            </a:r>
          </a:p>
          <a:p>
            <a:pPr marL="742950" lvl="1" indent="-177800" defTabSz="200025">
              <a:lnSpc>
                <a:spcPct val="95000"/>
              </a:lnSpc>
              <a:spcBef>
                <a:spcPct val="15000"/>
              </a:spcBef>
              <a:buClr>
                <a:srgbClr val="DA2027"/>
              </a:buClr>
              <a:buSzPct val="85000"/>
              <a:buFont typeface="Arial" pitchFamily="34" charset="0"/>
              <a:buChar char="–"/>
            </a:pPr>
            <a:r>
              <a:rPr lang="en-GB" sz="1400">
                <a:solidFill>
                  <a:srgbClr val="000000"/>
                </a:solidFill>
                <a:sym typeface="Symbol" pitchFamily="18" charset="2"/>
              </a:rPr>
              <a:t>Restart: Hb &lt;16 g/dL and serum ferritin &lt;400 µg/L and TSAT&lt;45%</a:t>
            </a:r>
          </a:p>
          <a:p>
            <a:pPr marL="177800" indent="-177800" defTabSz="200025">
              <a:lnSpc>
                <a:spcPct val="95000"/>
              </a:lnSpc>
              <a:spcBef>
                <a:spcPct val="20000"/>
              </a:spcBef>
              <a:buClr>
                <a:srgbClr val="DA2027"/>
              </a:buClr>
              <a:buSzPct val="120000"/>
              <a:buFont typeface="Times" pitchFamily="18" charset="0"/>
              <a:buChar char="•"/>
            </a:pPr>
            <a:r>
              <a:rPr lang="en-GB" sz="1600" b="1">
                <a:solidFill>
                  <a:srgbClr val="000000"/>
                </a:solidFill>
                <a:sym typeface="Symbol" pitchFamily="18" charset="2"/>
              </a:rPr>
              <a:t>Blinding:</a:t>
            </a:r>
            <a:endParaRPr lang="en-GB" sz="1600">
              <a:solidFill>
                <a:srgbClr val="000000"/>
              </a:solidFill>
              <a:sym typeface="Symbol" pitchFamily="18" charset="2"/>
            </a:endParaRPr>
          </a:p>
          <a:p>
            <a:pPr marL="742950" lvl="1" indent="-177800" defTabSz="200025">
              <a:lnSpc>
                <a:spcPct val="95000"/>
              </a:lnSpc>
              <a:spcBef>
                <a:spcPct val="15000"/>
              </a:spcBef>
              <a:buClr>
                <a:srgbClr val="DA2027"/>
              </a:buClr>
              <a:buSzPct val="85000"/>
              <a:buFont typeface="Arial" pitchFamily="34" charset="0"/>
              <a:buChar char="–"/>
            </a:pPr>
            <a:r>
              <a:rPr lang="en-GB" sz="1400">
                <a:solidFill>
                  <a:srgbClr val="000000"/>
                </a:solidFill>
                <a:sym typeface="Symbol" pitchFamily="18" charset="2"/>
              </a:rPr>
              <a:t>Clinical staff: unblinded and blinded personnel </a:t>
            </a:r>
          </a:p>
          <a:p>
            <a:pPr marL="742950" lvl="1" indent="-177800" defTabSz="200025">
              <a:lnSpc>
                <a:spcPct val="95000"/>
              </a:lnSpc>
              <a:spcBef>
                <a:spcPct val="15000"/>
              </a:spcBef>
              <a:buClr>
                <a:srgbClr val="DA2027"/>
              </a:buClr>
              <a:buSzPct val="85000"/>
              <a:buFont typeface="Arial" pitchFamily="34" charset="0"/>
              <a:buChar char="–"/>
            </a:pPr>
            <a:r>
              <a:rPr lang="en-GB" sz="1400">
                <a:solidFill>
                  <a:srgbClr val="000000"/>
                </a:solidFill>
                <a:sym typeface="Symbol" pitchFamily="18" charset="2"/>
              </a:rPr>
              <a:t>Patients: usage of curtains and black syringes for injections 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/>
          <a:srcRect l="12511" t="12500" r="15552" b="12500"/>
          <a:stretch>
            <a:fillRect/>
          </a:stretch>
        </p:blipFill>
        <p:spPr bwMode="auto">
          <a:xfrm>
            <a:off x="7091363" y="3006725"/>
            <a:ext cx="13684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Figure 1 Black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937000"/>
            <a:ext cx="7951787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0" y="5487988"/>
            <a:ext cx="2125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/>
            <a:r>
              <a:rPr lang="en-GB" sz="1200"/>
              <a:t>*</a:t>
            </a:r>
            <a:r>
              <a:rPr lang="pl-PL" sz="1200"/>
              <a:t> </a:t>
            </a:r>
            <a:r>
              <a:rPr lang="en-GB" sz="1200"/>
              <a:t>Total dose required for repletion calculated using th</a:t>
            </a:r>
            <a:r>
              <a:rPr lang="pl-PL" sz="1200"/>
              <a:t>e</a:t>
            </a:r>
            <a:r>
              <a:rPr lang="en-GB" sz="1200"/>
              <a:t> Ganzoni formula</a:t>
            </a:r>
          </a:p>
        </p:txBody>
      </p:sp>
      <p:sp>
        <p:nvSpPr>
          <p:cNvPr id="51207" name="Text Box 17"/>
          <p:cNvSpPr txBox="1">
            <a:spLocks noChangeArrowheads="1"/>
          </p:cNvSpPr>
          <p:nvPr/>
        </p:nvSpPr>
        <p:spPr bwMode="auto">
          <a:xfrm>
            <a:off x="0" y="6288088"/>
            <a:ext cx="817086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FAIR-HF=Ferric carboxymaltose Assessment in patients with IRon deficiency and chronic Heart Failure; Hb=haemoglobin; i.v.=intravenous;</a:t>
            </a:r>
            <a:br>
              <a:rPr lang="en-GB" sz="1000"/>
            </a:br>
            <a:r>
              <a:rPr lang="en-GB" sz="1000"/>
              <a:t>LVEF=left ventricular ejection volume; NYHA=New York Heart Association; PGA=patient global assessment; TSAT=transferrin saturation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Primary and secondary endpoints </a:t>
            </a:r>
            <a:br>
              <a:rPr lang="en-GB" dirty="0" smtClean="0"/>
            </a:br>
            <a:r>
              <a:rPr lang="en-GB" dirty="0" smtClean="0"/>
              <a:t>in FAIR-HF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0703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Primary:</a:t>
            </a:r>
          </a:p>
          <a:p>
            <a:pPr lvl="1" eaLnBrk="1" hangingPunct="1">
              <a:defRPr/>
            </a:pPr>
            <a:r>
              <a:rPr lang="en-GB" dirty="0" smtClean="0"/>
              <a:t>Self-reported P</a:t>
            </a:r>
            <a:r>
              <a:rPr lang="el-GR" dirty="0" err="1" smtClean="0"/>
              <a:t>atient</a:t>
            </a:r>
            <a:r>
              <a:rPr lang="el-GR" dirty="0" smtClean="0"/>
              <a:t> </a:t>
            </a:r>
            <a:r>
              <a:rPr lang="en-GB" dirty="0" smtClean="0"/>
              <a:t>G</a:t>
            </a:r>
            <a:r>
              <a:rPr lang="el-GR" dirty="0" err="1" smtClean="0"/>
              <a:t>lobal</a:t>
            </a:r>
            <a:r>
              <a:rPr lang="el-GR" dirty="0" smtClean="0"/>
              <a:t> </a:t>
            </a:r>
            <a:r>
              <a:rPr lang="en-GB" dirty="0" smtClean="0"/>
              <a:t>A</a:t>
            </a:r>
            <a:r>
              <a:rPr lang="el-GR" dirty="0" err="1" smtClean="0"/>
              <a:t>ssessment</a:t>
            </a:r>
            <a:r>
              <a:rPr lang="en-GB" dirty="0" smtClean="0"/>
              <a:t> score at week 24</a:t>
            </a:r>
          </a:p>
          <a:p>
            <a:pPr lvl="1" eaLnBrk="1" hangingPunct="1">
              <a:defRPr/>
            </a:pPr>
            <a:r>
              <a:rPr lang="en-GB" dirty="0" smtClean="0"/>
              <a:t>NYHA class at week 24 (adjusted for baseline NYHA class)</a:t>
            </a:r>
          </a:p>
          <a:p>
            <a:pPr eaLnBrk="1" hangingPunct="1">
              <a:defRPr/>
            </a:pPr>
            <a:r>
              <a:rPr lang="en-GB" dirty="0" smtClean="0"/>
              <a:t>Key secondary</a:t>
            </a:r>
          </a:p>
          <a:p>
            <a:pPr lvl="1" eaLnBrk="1" hangingPunct="1">
              <a:defRPr/>
            </a:pPr>
            <a:r>
              <a:rPr lang="en-GB" dirty="0" smtClean="0"/>
              <a:t>PGA score and NYHA class* at Weeks 4 and 12 </a:t>
            </a:r>
          </a:p>
          <a:p>
            <a:pPr lvl="1" eaLnBrk="1" hangingPunct="1">
              <a:defRPr/>
            </a:pPr>
            <a:r>
              <a:rPr lang="en-GB" dirty="0" smtClean="0"/>
              <a:t>Six-minute walk test distance**</a:t>
            </a:r>
          </a:p>
          <a:p>
            <a:pPr lvl="1" eaLnBrk="1" hangingPunct="1">
              <a:defRPr/>
            </a:pPr>
            <a:r>
              <a:rPr lang="en-GB" dirty="0" smtClean="0"/>
              <a:t>KCCQ score**</a:t>
            </a:r>
          </a:p>
          <a:p>
            <a:pPr lvl="1" eaLnBrk="1" hangingPunct="1">
              <a:defRPr/>
            </a:pPr>
            <a:r>
              <a:rPr lang="en-GB" dirty="0" smtClean="0"/>
              <a:t>EQ-5D questionnaire score**</a:t>
            </a:r>
          </a:p>
          <a:p>
            <a:pPr eaLnBrk="1" hangingPunct="1">
              <a:defRPr/>
            </a:pPr>
            <a:r>
              <a:rPr lang="en-GB" dirty="0" smtClean="0"/>
              <a:t>Safety endpoints</a:t>
            </a:r>
          </a:p>
        </p:txBody>
      </p:sp>
      <p:sp>
        <p:nvSpPr>
          <p:cNvPr id="52228" name="Text Box 17"/>
          <p:cNvSpPr txBox="1">
            <a:spLocks noChangeArrowheads="1"/>
          </p:cNvSpPr>
          <p:nvPr/>
        </p:nvSpPr>
        <p:spPr bwMode="auto">
          <a:xfrm>
            <a:off x="0" y="6234112"/>
            <a:ext cx="51943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000" dirty="0"/>
              <a:t>EQ-5D=</a:t>
            </a:r>
            <a:r>
              <a:rPr lang="en-GB" sz="1000" dirty="0"/>
              <a:t>European Quality of Life-5; </a:t>
            </a:r>
            <a:r>
              <a:rPr lang="da-DK" sz="1000" dirty="0"/>
              <a:t>KCCQ=</a:t>
            </a:r>
            <a:r>
              <a:rPr lang="en-GB" sz="1000" dirty="0"/>
              <a:t>Kansas City </a:t>
            </a:r>
            <a:r>
              <a:rPr lang="en-GB" sz="1000" dirty="0" err="1"/>
              <a:t>Cardiomyopathy</a:t>
            </a:r>
            <a:r>
              <a:rPr lang="en-GB" sz="1000" dirty="0"/>
              <a:t> Questionnaire</a:t>
            </a:r>
            <a:endParaRPr lang="da-DK" sz="1000" dirty="0"/>
          </a:p>
          <a:p>
            <a:r>
              <a:rPr lang="da-DK" sz="1100" dirty="0"/>
              <a:t>Anker SD, et al. </a:t>
            </a:r>
            <a:r>
              <a:rPr lang="da-DK" sz="1100" i="1" dirty="0"/>
              <a:t>Eur J Heart Fail</a:t>
            </a:r>
            <a:r>
              <a:rPr lang="da-DK" sz="1100" dirty="0"/>
              <a:t> 2009;11:1084–91.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0" y="5611812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defTabSz="200025"/>
            <a:r>
              <a:rPr lang="en-US" sz="1400" dirty="0">
                <a:solidFill>
                  <a:srgbClr val="000000"/>
                </a:solidFill>
              </a:rPr>
              <a:t>* adjusted for baseline</a:t>
            </a:r>
          </a:p>
          <a:p>
            <a:pPr marL="190500" lvl="1" defTabSz="200025"/>
            <a:r>
              <a:rPr lang="en-US" sz="1400" dirty="0">
                <a:solidFill>
                  <a:srgbClr val="000000"/>
                </a:solidFill>
              </a:rPr>
              <a:t>	**at weeks 4, 12 and 24 and adjusted for baseline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1143000"/>
          </a:xfrm>
        </p:spPr>
        <p:txBody>
          <a:bodyPr lIns="88896" tIns="50798" rIns="50798" bIns="50798">
            <a:normAutofit fontScale="90000"/>
          </a:bodyPr>
          <a:lstStyle/>
          <a:p>
            <a:pPr defTabSz="912813"/>
            <a:r>
              <a:rPr lang="en-US" sz="3600" dirty="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  <a:t>Intravenous iron in CHF</a:t>
            </a:r>
            <a:br>
              <a:rPr lang="en-US" sz="3600" dirty="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</a:br>
            <a:r>
              <a:rPr lang="en-US" sz="3600" dirty="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  <a:t>FAIR-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  <a:t>HF: Primary endpoints</a:t>
            </a:r>
            <a:endParaRPr lang="en-US" dirty="0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95235" name="Rectangle 5"/>
          <p:cNvSpPr>
            <a:spLocks/>
          </p:cNvSpPr>
          <p:nvPr/>
        </p:nvSpPr>
        <p:spPr bwMode="auto">
          <a:xfrm>
            <a:off x="339725" y="6215063"/>
            <a:ext cx="48212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r>
              <a:rPr lang="en-US" dirty="0">
                <a:cs typeface="Calibri" charset="0"/>
              </a:rPr>
              <a:t>Anker et al. N </a:t>
            </a:r>
            <a:r>
              <a:rPr lang="en-US" dirty="0" err="1">
                <a:cs typeface="Calibri" charset="0"/>
              </a:rPr>
              <a:t>Engl</a:t>
            </a:r>
            <a:r>
              <a:rPr lang="en-US" dirty="0">
                <a:cs typeface="Calibri" charset="0"/>
              </a:rPr>
              <a:t> J Med 2009</a:t>
            </a:r>
          </a:p>
          <a:p>
            <a:endParaRPr lang="en-GB" dirty="0">
              <a:cs typeface="Calibri" charset="0"/>
            </a:endParaRPr>
          </a:p>
          <a:p>
            <a:r>
              <a:rPr lang="en-US" dirty="0">
                <a:cs typeface="Calibri" charset="0"/>
              </a:rPr>
              <a:t> </a:t>
            </a:r>
          </a:p>
        </p:txBody>
      </p:sp>
      <p:sp>
        <p:nvSpPr>
          <p:cNvPr id="95236" name="Rectangle 9"/>
          <p:cNvSpPr>
            <a:spLocks noChangeArrowheads="1"/>
          </p:cNvSpPr>
          <p:nvPr/>
        </p:nvSpPr>
        <p:spPr bwMode="auto">
          <a:xfrm>
            <a:off x="179388" y="1768475"/>
            <a:ext cx="32956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r>
              <a:rPr lang="en-US" dirty="0">
                <a:cs typeface="Calibri" charset="0"/>
              </a:rPr>
              <a:t>459 </a:t>
            </a:r>
            <a:r>
              <a:rPr lang="en-US" dirty="0" err="1">
                <a:cs typeface="Calibri" charset="0"/>
              </a:rPr>
              <a:t>pts</a:t>
            </a:r>
            <a:r>
              <a:rPr lang="en-US" dirty="0">
                <a:cs typeface="Calibri" charset="0"/>
              </a:rPr>
              <a:t>, NYHA II-III, LVEF&lt;45%, with iron deficiency (ferritin &lt;100 </a:t>
            </a:r>
            <a:r>
              <a:rPr lang="en-US" dirty="0" err="1">
                <a:cs typeface="Calibri" charset="0"/>
              </a:rPr>
              <a:t>ng</a:t>
            </a:r>
            <a:r>
              <a:rPr lang="en-US" dirty="0">
                <a:cs typeface="Calibri" charset="0"/>
              </a:rPr>
              <a:t>/mL or 100-299 if TSAT &lt;20%)</a:t>
            </a:r>
          </a:p>
          <a:p>
            <a:endParaRPr lang="en-US" dirty="0">
              <a:cs typeface="Calibri" charset="0"/>
            </a:endParaRPr>
          </a:p>
          <a:p>
            <a:r>
              <a:rPr lang="en-US" dirty="0">
                <a:cs typeface="Calibri" charset="0"/>
              </a:rPr>
              <a:t>Ferric </a:t>
            </a:r>
            <a:r>
              <a:rPr lang="en-US" dirty="0" err="1">
                <a:cs typeface="Calibri" charset="0"/>
              </a:rPr>
              <a:t>carboxymaltose</a:t>
            </a:r>
            <a:r>
              <a:rPr lang="en-US" dirty="0">
                <a:cs typeface="Calibri" charset="0"/>
              </a:rPr>
              <a:t> iv 200mg/week to iron repletion, then 200mg/month </a:t>
            </a:r>
            <a:r>
              <a:rPr lang="en-US" dirty="0" err="1">
                <a:cs typeface="Calibri" charset="0"/>
              </a:rPr>
              <a:t>vs</a:t>
            </a:r>
            <a:r>
              <a:rPr lang="en-US" dirty="0">
                <a:cs typeface="Calibri" charset="0"/>
              </a:rPr>
              <a:t> placebo</a:t>
            </a:r>
          </a:p>
          <a:p>
            <a:endParaRPr lang="en-US" dirty="0">
              <a:cs typeface="Calibri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317625"/>
            <a:ext cx="9144000" cy="5540375"/>
            <a:chOff x="0" y="1317625"/>
            <a:chExt cx="9144000" cy="5540375"/>
          </a:xfrm>
        </p:grpSpPr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0" y="1317625"/>
              <a:ext cx="9144000" cy="15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sp>
          <p:nvSpPr>
            <p:cNvPr id="2" name="Rectangle 1"/>
            <p:cNvSpPr/>
            <p:nvPr/>
          </p:nvSpPr>
          <p:spPr>
            <a:xfrm>
              <a:off x="4416909" y="1368008"/>
              <a:ext cx="4572000" cy="5847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0000"/>
                  </a:solidFill>
                </a:rPr>
                <a:t>Patient Global Assessment at Week 24</a:t>
              </a:r>
            </a:p>
            <a:p>
              <a:pPr algn="ctr"/>
              <a:r>
                <a:rPr lang="en-GB" sz="1600" dirty="0" smtClean="0">
                  <a:solidFill>
                    <a:srgbClr val="000000"/>
                  </a:solidFill>
                </a:rPr>
                <a:t>OR </a:t>
              </a:r>
              <a:r>
                <a:rPr lang="en-GB" sz="1600" dirty="0">
                  <a:solidFill>
                    <a:srgbClr val="000000"/>
                  </a:solidFill>
                </a:rPr>
                <a:t>for better rank: 2.51 </a:t>
              </a:r>
              <a:r>
                <a:rPr lang="en-GB" sz="1600" dirty="0" smtClean="0">
                  <a:solidFill>
                    <a:srgbClr val="000000"/>
                  </a:solidFill>
                </a:rPr>
                <a:t>p</a:t>
              </a:r>
              <a:r>
                <a:rPr lang="en-GB" sz="1600" dirty="0">
                  <a:solidFill>
                    <a:srgbClr val="000000"/>
                  </a:solidFill>
                </a:rPr>
                <a:t>&lt;0.001</a:t>
              </a:r>
              <a:endParaRPr lang="en-US" sz="1600" dirty="0"/>
            </a:p>
          </p:txBody>
        </p:sp>
        <p:pic>
          <p:nvPicPr>
            <p:cNvPr id="10" name="Picture 4" descr="Figure 3 Bl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899" y="1798472"/>
              <a:ext cx="4511675" cy="250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Figure 4 Bla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521" y="4673600"/>
              <a:ext cx="4513262" cy="218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494213" y="4188627"/>
              <a:ext cx="4572000" cy="5847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0000"/>
                  </a:solidFill>
                </a:rPr>
                <a:t>NYHA Functional Class </a:t>
              </a:r>
              <a:r>
                <a:rPr lang="en-GB" sz="1600" b="1" dirty="0" smtClean="0">
                  <a:solidFill>
                    <a:srgbClr val="000000"/>
                  </a:solidFill>
                </a:rPr>
                <a:t>at </a:t>
              </a:r>
              <a:r>
                <a:rPr lang="en-GB" sz="1600" b="1" dirty="0">
                  <a:solidFill>
                    <a:srgbClr val="000000"/>
                  </a:solidFill>
                </a:rPr>
                <a:t>Week 24</a:t>
              </a:r>
            </a:p>
            <a:p>
              <a:pPr algn="ctr"/>
              <a:r>
                <a:rPr lang="en-GB" sz="1600" dirty="0" smtClean="0">
                  <a:solidFill>
                    <a:srgbClr val="000000"/>
                  </a:solidFill>
                </a:rPr>
                <a:t>OR </a:t>
              </a:r>
              <a:r>
                <a:rPr lang="en-GB" sz="1600" dirty="0">
                  <a:solidFill>
                    <a:srgbClr val="000000"/>
                  </a:solidFill>
                </a:rPr>
                <a:t>for improvement by 1 class: 2.40 </a:t>
              </a:r>
              <a:r>
                <a:rPr lang="en-GB" sz="1600" dirty="0" smtClean="0">
                  <a:solidFill>
                    <a:srgbClr val="000000"/>
                  </a:solidFill>
                </a:rPr>
                <a:t>p</a:t>
              </a:r>
              <a:r>
                <a:rPr lang="en-GB" sz="1600" dirty="0">
                  <a:solidFill>
                    <a:srgbClr val="000000"/>
                  </a:solidFill>
                </a:rPr>
                <a:t>&lt;0.001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79918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Case summary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>
            <a:normAutofit fontScale="85000" lnSpcReduction="20000"/>
          </a:bodyPr>
          <a:lstStyle/>
          <a:p>
            <a:pPr eaLnBrk="1" hangingPunct="1"/>
            <a:r>
              <a:rPr lang="pt-BR" altLang="en-US" sz="2400" b="1" dirty="0" smtClean="0">
                <a:ea typeface="ＭＳ Ｐゴシック" pitchFamily="34" charset="-128"/>
              </a:rPr>
              <a:t>History: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67 year-old female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3-year history of HF due to drug-induced  dilated cardiomyopathy (LVEF: 30%) (history of breast cancer on doxorubicin)</a:t>
            </a:r>
          </a:p>
          <a:p>
            <a:pPr eaLnBrk="1" hangingPunct="1"/>
            <a:r>
              <a:rPr lang="pt-BR" altLang="en-US" sz="2400" b="1" dirty="0" smtClean="0">
                <a:ea typeface="ＭＳ Ｐゴシック" pitchFamily="34" charset="-128"/>
              </a:rPr>
              <a:t>Presentation: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NYHA II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Body weight 73 Kgs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NT-proBNP: 1015 pg/ml</a:t>
            </a:r>
          </a:p>
          <a:p>
            <a:pPr lvl="1" eaLnBrk="1" hangingPunct="1"/>
            <a:r>
              <a:rPr lang="en-US" altLang="en-US" sz="2400" b="1" dirty="0" smtClean="0">
                <a:ea typeface="ＭＳ Ｐゴシック" pitchFamily="34" charset="-128"/>
              </a:rPr>
              <a:t>SBP 110/60mm Hg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HR 66/min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QRS duration: 115 ms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6 min Walking Distance: 360 meters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GFR: 62 ml/min</a:t>
            </a:r>
          </a:p>
          <a:p>
            <a:pPr lvl="1" eaLnBrk="1" hangingPunct="1"/>
            <a:r>
              <a:rPr lang="pt-BR" altLang="en-US" sz="2400" b="1" dirty="0" smtClean="0">
                <a:ea typeface="ＭＳ Ｐゴシック" pitchFamily="34" charset="-128"/>
              </a:rPr>
              <a:t>HB: 10,9 mg/dl</a:t>
            </a:r>
          </a:p>
          <a:p>
            <a:pPr lvl="1" eaLnBrk="1" hangingPunct="1"/>
            <a:endParaRPr lang="en-US" altLang="en-US" sz="2400" dirty="0" smtClean="0">
              <a:ea typeface="ＭＳ Ｐゴシック" pitchFamily="34" charset="-128"/>
            </a:endParaRPr>
          </a:p>
        </p:txBody>
      </p:sp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>
            <a:off x="0" y="1463675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4730" y="2510529"/>
            <a:ext cx="8883443" cy="2338387"/>
            <a:chOff x="-134730" y="4144963"/>
            <a:chExt cx="8883443" cy="2338387"/>
          </a:xfrm>
        </p:grpSpPr>
        <p:sp>
          <p:nvSpPr>
            <p:cNvPr id="55301" name="Textfeld 14"/>
            <p:cNvSpPr txBox="1">
              <a:spLocks noChangeArrowheads="1"/>
            </p:cNvSpPr>
            <p:nvPr/>
          </p:nvSpPr>
          <p:spPr bwMode="auto">
            <a:xfrm>
              <a:off x="507979" y="4144963"/>
              <a:ext cx="2130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400">
                  <a:solidFill>
                    <a:srgbClr val="000000"/>
                  </a:solidFill>
                </a:rPr>
                <a:t>6-minute walk test</a:t>
              </a:r>
            </a:p>
          </p:txBody>
        </p:sp>
        <p:sp>
          <p:nvSpPr>
            <p:cNvPr id="55302" name="Textfeld 17"/>
            <p:cNvSpPr txBox="1">
              <a:spLocks noChangeArrowheads="1"/>
            </p:cNvSpPr>
            <p:nvPr/>
          </p:nvSpPr>
          <p:spPr bwMode="auto">
            <a:xfrm>
              <a:off x="3698875" y="4148346"/>
              <a:ext cx="20351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400" dirty="0">
                  <a:solidFill>
                    <a:srgbClr val="000000"/>
                  </a:solidFill>
                </a:rPr>
                <a:t>KCCQ overall score</a:t>
              </a:r>
            </a:p>
          </p:txBody>
        </p:sp>
        <p:sp>
          <p:nvSpPr>
            <p:cNvPr id="55303" name="Textfeld 18"/>
            <p:cNvSpPr txBox="1">
              <a:spLocks noChangeArrowheads="1"/>
            </p:cNvSpPr>
            <p:nvPr/>
          </p:nvSpPr>
          <p:spPr bwMode="auto">
            <a:xfrm>
              <a:off x="6740525" y="4159389"/>
              <a:ext cx="20081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400" dirty="0">
                  <a:solidFill>
                    <a:srgbClr val="000000"/>
                  </a:solidFill>
                </a:rPr>
                <a:t>EQ-5D VAS score</a:t>
              </a:r>
            </a:p>
          </p:txBody>
        </p:sp>
        <p:grpSp>
          <p:nvGrpSpPr>
            <p:cNvPr id="55305" name="Group 19"/>
            <p:cNvGrpSpPr>
              <a:grpSpLocks/>
            </p:cNvGrpSpPr>
            <p:nvPr/>
          </p:nvGrpSpPr>
          <p:grpSpPr bwMode="auto">
            <a:xfrm>
              <a:off x="-134730" y="4449763"/>
              <a:ext cx="3298825" cy="2011362"/>
              <a:chOff x="0" y="4565284"/>
              <a:chExt cx="3299142" cy="2011777"/>
            </a:xfrm>
          </p:grpSpPr>
          <p:pic>
            <p:nvPicPr>
              <p:cNvPr id="55328" name="Picture 3" descr="Figure 7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525" b="28226"/>
              <a:stretch>
                <a:fillRect/>
              </a:stretch>
            </p:blipFill>
            <p:spPr bwMode="auto">
              <a:xfrm>
                <a:off x="0" y="4567386"/>
                <a:ext cx="3176156" cy="2009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29" name="TextBox 9"/>
              <p:cNvSpPr txBox="1">
                <a:spLocks noChangeArrowheads="1"/>
              </p:cNvSpPr>
              <p:nvPr/>
            </p:nvSpPr>
            <p:spPr bwMode="auto">
              <a:xfrm>
                <a:off x="642771" y="4617239"/>
                <a:ext cx="574179" cy="200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700">
                    <a:solidFill>
                      <a:srgbClr val="000000"/>
                    </a:solidFill>
                  </a:rPr>
                  <a:t>p&lt;0.001</a:t>
                </a:r>
              </a:p>
            </p:txBody>
          </p:sp>
          <p:sp>
            <p:nvSpPr>
              <p:cNvPr id="55330" name="TextBox 10"/>
              <p:cNvSpPr txBox="1">
                <a:spLocks noChangeArrowheads="1"/>
              </p:cNvSpPr>
              <p:nvPr/>
            </p:nvSpPr>
            <p:spPr bwMode="auto">
              <a:xfrm>
                <a:off x="1472828" y="4617239"/>
                <a:ext cx="574179" cy="200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700">
                    <a:solidFill>
                      <a:srgbClr val="000000"/>
                    </a:solidFill>
                  </a:rPr>
                  <a:t>p&lt;0.001</a:t>
                </a:r>
              </a:p>
            </p:txBody>
          </p:sp>
          <p:sp>
            <p:nvSpPr>
              <p:cNvPr id="55331" name="TextBox 11"/>
              <p:cNvSpPr txBox="1">
                <a:spLocks noChangeArrowheads="1"/>
              </p:cNvSpPr>
              <p:nvPr/>
            </p:nvSpPr>
            <p:spPr bwMode="auto">
              <a:xfrm>
                <a:off x="2724963" y="4565284"/>
                <a:ext cx="574179" cy="200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700">
                    <a:solidFill>
                      <a:srgbClr val="000000"/>
                    </a:solidFill>
                  </a:rPr>
                  <a:t>p&lt;0.001</a:t>
                </a:r>
              </a:p>
            </p:txBody>
          </p:sp>
        </p:grpSp>
        <p:grpSp>
          <p:nvGrpSpPr>
            <p:cNvPr id="55306" name="Group 30"/>
            <p:cNvGrpSpPr>
              <a:grpSpLocks/>
            </p:cNvGrpSpPr>
            <p:nvPr/>
          </p:nvGrpSpPr>
          <p:grpSpPr bwMode="auto">
            <a:xfrm>
              <a:off x="3030538" y="4473575"/>
              <a:ext cx="3178175" cy="2009775"/>
              <a:chOff x="3024909" y="4536498"/>
              <a:chExt cx="3178463" cy="2008800"/>
            </a:xfrm>
          </p:grpSpPr>
          <p:pic>
            <p:nvPicPr>
              <p:cNvPr id="55324" name="Picture 3" descr="Figure 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883" b="26385"/>
              <a:stretch>
                <a:fillRect/>
              </a:stretch>
            </p:blipFill>
            <p:spPr bwMode="auto">
              <a:xfrm>
                <a:off x="3024909" y="4536498"/>
                <a:ext cx="3055101" cy="200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6"/>
              <p:cNvSpPr txBox="1">
                <a:spLocks noChangeArrowheads="1"/>
              </p:cNvSpPr>
              <p:nvPr/>
            </p:nvSpPr>
            <p:spPr bwMode="auto">
              <a:xfrm>
                <a:off x="3531367" y="4544432"/>
                <a:ext cx="627120" cy="1999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00" kern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p&lt;0.001</a:t>
                </a:r>
              </a:p>
            </p:txBody>
          </p:sp>
          <p:sp>
            <p:nvSpPr>
              <p:cNvPr id="29" name="TextBox 8"/>
              <p:cNvSpPr txBox="1">
                <a:spLocks noChangeArrowheads="1"/>
              </p:cNvSpPr>
              <p:nvPr/>
            </p:nvSpPr>
            <p:spPr bwMode="auto">
              <a:xfrm>
                <a:off x="4355355" y="4544432"/>
                <a:ext cx="625532" cy="1999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00" kern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p&lt;0.001</a:t>
                </a:r>
              </a:p>
            </p:txBody>
          </p:sp>
          <p:sp>
            <p:nvSpPr>
              <p:cNvPr id="30" name="TextBox 9"/>
              <p:cNvSpPr txBox="1">
                <a:spLocks noChangeArrowheads="1"/>
              </p:cNvSpPr>
              <p:nvPr/>
            </p:nvSpPr>
            <p:spPr bwMode="auto">
              <a:xfrm>
                <a:off x="5577840" y="4544432"/>
                <a:ext cx="625532" cy="1999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700" kern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p&lt;0.001</a:t>
                </a:r>
              </a:p>
            </p:txBody>
          </p:sp>
        </p:grpSp>
      </p:grpSp>
      <p:pic>
        <p:nvPicPr>
          <p:cNvPr id="55320" name="Content Placeholder 4" descr="Figure 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7" b="26759"/>
          <a:stretch>
            <a:fillRect/>
          </a:stretch>
        </p:blipFill>
        <p:spPr bwMode="auto">
          <a:xfrm>
            <a:off x="5887736" y="2815329"/>
            <a:ext cx="3178477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1143000"/>
          </a:xfrm>
        </p:spPr>
        <p:txBody>
          <a:bodyPr lIns="88896" tIns="50798" rIns="50798" bIns="50798">
            <a:normAutofit fontScale="90000"/>
          </a:bodyPr>
          <a:lstStyle/>
          <a:p>
            <a:pPr defTabSz="912813"/>
            <a:r>
              <a:rPr lang="en-US" sz="3600" dirty="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  <a:t>Intravenous iron in CHF</a:t>
            </a:r>
            <a:br>
              <a:rPr lang="en-US" sz="3600" dirty="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</a:br>
            <a:r>
              <a:rPr lang="en-US" sz="3600" dirty="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  <a:t>FAIR-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  <a:t>HF: secondary endpoints</a:t>
            </a:r>
            <a:endParaRPr lang="en-US" dirty="0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38" name="Rectangle 5"/>
          <p:cNvSpPr>
            <a:spLocks/>
          </p:cNvSpPr>
          <p:nvPr/>
        </p:nvSpPr>
        <p:spPr bwMode="auto">
          <a:xfrm>
            <a:off x="339725" y="6215063"/>
            <a:ext cx="48212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r>
              <a:rPr lang="en-US" dirty="0">
                <a:cs typeface="Calibri" charset="0"/>
              </a:rPr>
              <a:t>Anker et al. N </a:t>
            </a:r>
            <a:r>
              <a:rPr lang="en-US" dirty="0" err="1">
                <a:cs typeface="Calibri" charset="0"/>
              </a:rPr>
              <a:t>Engl</a:t>
            </a:r>
            <a:r>
              <a:rPr lang="en-US" dirty="0">
                <a:cs typeface="Calibri" charset="0"/>
              </a:rPr>
              <a:t> J Med 2009</a:t>
            </a:r>
          </a:p>
          <a:p>
            <a:endParaRPr lang="en-GB" dirty="0">
              <a:cs typeface="Calibri" charset="0"/>
            </a:endParaRPr>
          </a:p>
          <a:p>
            <a:r>
              <a:rPr lang="en-US" dirty="0">
                <a:cs typeface="Calibri" charset="0"/>
              </a:rPr>
              <a:t> </a:t>
            </a:r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0" y="1317625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xmlns="" val="188781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6975" cy="1011237"/>
          </a:xfrm>
        </p:spPr>
        <p:txBody>
          <a:bodyPr/>
          <a:lstStyle/>
          <a:p>
            <a:pPr eaLnBrk="1" hangingPunct="1"/>
            <a:r>
              <a:rPr lang="en-GB" sz="2800" smtClean="0"/>
              <a:t>FAIR-HF results: i</a:t>
            </a:r>
            <a:r>
              <a:rPr lang="en-US" sz="2800" smtClean="0"/>
              <a:t>ntravenous iron performed better than placebo in all patient subgroups</a:t>
            </a:r>
            <a:endParaRPr lang="en-GB" sz="2800" smtClean="0"/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1725613" y="1409700"/>
            <a:ext cx="32750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sz="1400" b="1"/>
              <a:t>Patient Global Assessment</a:t>
            </a:r>
            <a:endParaRPr lang="en-GB" sz="1400" b="1"/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5172075" y="1411288"/>
            <a:ext cx="3843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sz="1400" b="1"/>
              <a:t>NYHA functional class</a:t>
            </a:r>
            <a:endParaRPr lang="en-GB" sz="1400" b="1"/>
          </a:p>
        </p:txBody>
      </p:sp>
      <p:pic>
        <p:nvPicPr>
          <p:cNvPr id="54277" name="Picture 9" descr="slide 25 redra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714500"/>
            <a:ext cx="84550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17"/>
          <p:cNvSpPr txBox="1">
            <a:spLocks noChangeArrowheads="1"/>
          </p:cNvSpPr>
          <p:nvPr/>
        </p:nvSpPr>
        <p:spPr bwMode="auto">
          <a:xfrm>
            <a:off x="0" y="6596063"/>
            <a:ext cx="3308350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100"/>
              <a:t>Anker SD, et al</a:t>
            </a:r>
            <a:r>
              <a:rPr lang="da-DK" sz="1100" i="1"/>
              <a:t>. N Engl J Med </a:t>
            </a:r>
            <a:r>
              <a:rPr lang="da-DK" sz="1100"/>
              <a:t>2009;361:2436–48.</a:t>
            </a:r>
          </a:p>
        </p:txBody>
      </p:sp>
      <p:sp>
        <p:nvSpPr>
          <p:cNvPr id="54279" name="TextBox 172"/>
          <p:cNvSpPr txBox="1">
            <a:spLocks noChangeArrowheads="1"/>
          </p:cNvSpPr>
          <p:nvPr/>
        </p:nvSpPr>
        <p:spPr bwMode="auto">
          <a:xfrm>
            <a:off x="3644900" y="6611938"/>
            <a:ext cx="549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/>
              <a:t>BMI=body mass index; CHF=chronic heart failure; eGFR=estimated glomerular filtration rate</a:t>
            </a:r>
          </a:p>
        </p:txBody>
      </p:sp>
      <p:sp>
        <p:nvSpPr>
          <p:cNvPr id="54280" name="TextBox 7"/>
          <p:cNvSpPr txBox="1">
            <a:spLocks noChangeArrowheads="1"/>
          </p:cNvSpPr>
          <p:nvPr/>
        </p:nvSpPr>
        <p:spPr bwMode="auto">
          <a:xfrm>
            <a:off x="171450" y="5637213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Median BMI (kg/m</a:t>
            </a:r>
            <a:r>
              <a:rPr lang="en-GB" sz="800" baseline="30000">
                <a:cs typeface="Tahoma" pitchFamily="34" charset="0"/>
              </a:rPr>
              <a:t>2</a:t>
            </a:r>
            <a:r>
              <a:rPr lang="en-GB" sz="800">
                <a:cs typeface="Tahoma" pitchFamily="34" charset="0"/>
              </a:rPr>
              <a:t>)</a:t>
            </a:r>
          </a:p>
          <a:p>
            <a:r>
              <a:rPr lang="en-GB" sz="800">
                <a:cs typeface="Tahoma" pitchFamily="34" charset="0"/>
              </a:rPr>
              <a:t>  ≤27.37</a:t>
            </a:r>
          </a:p>
          <a:p>
            <a:r>
              <a:rPr lang="en-GB" sz="800">
                <a:cs typeface="Tahoma" pitchFamily="34" charset="0"/>
              </a:rPr>
              <a:t>  &gt;27.37</a:t>
            </a:r>
          </a:p>
        </p:txBody>
      </p:sp>
      <p:sp>
        <p:nvSpPr>
          <p:cNvPr id="54281" name="TextBox 8"/>
          <p:cNvSpPr txBox="1">
            <a:spLocks noChangeArrowheads="1"/>
          </p:cNvSpPr>
          <p:nvPr/>
        </p:nvSpPr>
        <p:spPr bwMode="auto">
          <a:xfrm>
            <a:off x="171450" y="2103438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Haemoglobin (g/dL)</a:t>
            </a:r>
          </a:p>
          <a:p>
            <a:r>
              <a:rPr lang="en-GB" sz="800">
                <a:cs typeface="Tahoma" pitchFamily="34" charset="0"/>
              </a:rPr>
              <a:t>  ≤12</a:t>
            </a:r>
          </a:p>
          <a:p>
            <a:r>
              <a:rPr lang="en-GB" sz="800">
                <a:cs typeface="Tahoma" pitchFamily="34" charset="0"/>
              </a:rPr>
              <a:t>  &gt;12</a:t>
            </a:r>
          </a:p>
        </p:txBody>
      </p:sp>
      <p:sp>
        <p:nvSpPr>
          <p:cNvPr id="54282" name="TextBox 9"/>
          <p:cNvSpPr txBox="1">
            <a:spLocks noChangeArrowheads="1"/>
          </p:cNvSpPr>
          <p:nvPr/>
        </p:nvSpPr>
        <p:spPr bwMode="auto">
          <a:xfrm>
            <a:off x="171450" y="2493963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Median serum ferritin (μg/L)</a:t>
            </a:r>
          </a:p>
          <a:p>
            <a:r>
              <a:rPr lang="en-GB" sz="800">
                <a:cs typeface="Tahoma" pitchFamily="34" charset="0"/>
              </a:rPr>
              <a:t>  ≤39</a:t>
            </a:r>
          </a:p>
          <a:p>
            <a:r>
              <a:rPr lang="en-GB" sz="800">
                <a:cs typeface="Tahoma" pitchFamily="34" charset="0"/>
              </a:rPr>
              <a:t>  &gt;39</a:t>
            </a:r>
          </a:p>
        </p:txBody>
      </p:sp>
      <p:sp>
        <p:nvSpPr>
          <p:cNvPr id="54283" name="TextBox 10"/>
          <p:cNvSpPr txBox="1">
            <a:spLocks noChangeArrowheads="1"/>
          </p:cNvSpPr>
          <p:nvPr/>
        </p:nvSpPr>
        <p:spPr bwMode="auto">
          <a:xfrm>
            <a:off x="171450" y="2894013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eGFR (mL/min/1.73 m</a:t>
            </a:r>
            <a:r>
              <a:rPr lang="en-GB" sz="800" baseline="30000">
                <a:cs typeface="Tahoma" pitchFamily="34" charset="0"/>
              </a:rPr>
              <a:t>2</a:t>
            </a:r>
            <a:r>
              <a:rPr lang="en-GB" sz="800">
                <a:cs typeface="Tahoma" pitchFamily="34" charset="0"/>
              </a:rPr>
              <a:t>)</a:t>
            </a:r>
          </a:p>
          <a:p>
            <a:r>
              <a:rPr lang="en-GB" sz="800">
                <a:cs typeface="Tahoma" pitchFamily="34" charset="0"/>
              </a:rPr>
              <a:t>  ≤60</a:t>
            </a:r>
          </a:p>
          <a:p>
            <a:r>
              <a:rPr lang="en-GB" sz="800">
                <a:cs typeface="Tahoma" pitchFamily="34" charset="0"/>
              </a:rPr>
              <a:t>  &gt;60</a:t>
            </a:r>
          </a:p>
        </p:txBody>
      </p:sp>
      <p:sp>
        <p:nvSpPr>
          <p:cNvPr id="54284" name="TextBox 11"/>
          <p:cNvSpPr txBox="1">
            <a:spLocks noChangeArrowheads="1"/>
          </p:cNvSpPr>
          <p:nvPr/>
        </p:nvSpPr>
        <p:spPr bwMode="auto">
          <a:xfrm>
            <a:off x="171450" y="3284538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Median age (years)</a:t>
            </a:r>
          </a:p>
          <a:p>
            <a:r>
              <a:rPr lang="en-GB" sz="800">
                <a:cs typeface="Tahoma" pitchFamily="34" charset="0"/>
              </a:rPr>
              <a:t>  ≤69.7</a:t>
            </a:r>
          </a:p>
          <a:p>
            <a:r>
              <a:rPr lang="en-GB" sz="800">
                <a:cs typeface="Tahoma" pitchFamily="34" charset="0"/>
              </a:rPr>
              <a:t>  ≥69.7</a:t>
            </a:r>
          </a:p>
        </p:txBody>
      </p:sp>
      <p:sp>
        <p:nvSpPr>
          <p:cNvPr id="54285" name="TextBox 12"/>
          <p:cNvSpPr txBox="1">
            <a:spLocks noChangeArrowheads="1"/>
          </p:cNvSpPr>
          <p:nvPr/>
        </p:nvSpPr>
        <p:spPr bwMode="auto">
          <a:xfrm>
            <a:off x="171450" y="3675063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Gender</a:t>
            </a:r>
          </a:p>
          <a:p>
            <a:r>
              <a:rPr lang="en-GB" sz="800">
                <a:cs typeface="Tahoma" pitchFamily="34" charset="0"/>
              </a:rPr>
              <a:t>  Male</a:t>
            </a:r>
          </a:p>
          <a:p>
            <a:r>
              <a:rPr lang="en-GB" sz="800">
                <a:cs typeface="Tahoma" pitchFamily="34" charset="0"/>
              </a:rPr>
              <a:t>  Female</a:t>
            </a:r>
          </a:p>
        </p:txBody>
      </p:sp>
      <p:sp>
        <p:nvSpPr>
          <p:cNvPr id="54286" name="TextBox 13"/>
          <p:cNvSpPr txBox="1">
            <a:spLocks noChangeArrowheads="1"/>
          </p:cNvSpPr>
          <p:nvPr/>
        </p:nvSpPr>
        <p:spPr bwMode="auto">
          <a:xfrm>
            <a:off x="171450" y="4065588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NYHA</a:t>
            </a:r>
          </a:p>
          <a:p>
            <a:r>
              <a:rPr lang="en-GB" sz="800">
                <a:cs typeface="Tahoma" pitchFamily="34" charset="0"/>
              </a:rPr>
              <a:t>  Class II</a:t>
            </a:r>
          </a:p>
          <a:p>
            <a:r>
              <a:rPr lang="en-GB" sz="800">
                <a:cs typeface="Tahoma" pitchFamily="34" charset="0"/>
              </a:rPr>
              <a:t>  Class III</a:t>
            </a:r>
          </a:p>
        </p:txBody>
      </p:sp>
      <p:sp>
        <p:nvSpPr>
          <p:cNvPr id="54287" name="TextBox 14"/>
          <p:cNvSpPr txBox="1">
            <a:spLocks noChangeArrowheads="1"/>
          </p:cNvSpPr>
          <p:nvPr/>
        </p:nvSpPr>
        <p:spPr bwMode="auto">
          <a:xfrm>
            <a:off x="171450" y="4456113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Median ejection fraction (%)</a:t>
            </a:r>
          </a:p>
          <a:p>
            <a:r>
              <a:rPr lang="en-GB" sz="800">
                <a:cs typeface="Tahoma" pitchFamily="34" charset="0"/>
              </a:rPr>
              <a:t>  ≤33</a:t>
            </a:r>
          </a:p>
          <a:p>
            <a:r>
              <a:rPr lang="en-GB" sz="800">
                <a:cs typeface="Tahoma" pitchFamily="34" charset="0"/>
              </a:rPr>
              <a:t>  &gt;33</a:t>
            </a:r>
          </a:p>
        </p:txBody>
      </p:sp>
      <p:sp>
        <p:nvSpPr>
          <p:cNvPr id="54288" name="TextBox 15"/>
          <p:cNvSpPr txBox="1">
            <a:spLocks noChangeArrowheads="1"/>
          </p:cNvSpPr>
          <p:nvPr/>
        </p:nvSpPr>
        <p:spPr bwMode="auto">
          <a:xfrm>
            <a:off x="171450" y="4846638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CHF</a:t>
            </a:r>
          </a:p>
          <a:p>
            <a:r>
              <a:rPr lang="en-GB" sz="800">
                <a:cs typeface="Tahoma" pitchFamily="34" charset="0"/>
              </a:rPr>
              <a:t>  Non-ischaemic</a:t>
            </a:r>
          </a:p>
          <a:p>
            <a:r>
              <a:rPr lang="en-GB" sz="800">
                <a:cs typeface="Tahoma" pitchFamily="34" charset="0"/>
              </a:rPr>
              <a:t>  Ischaemic</a:t>
            </a:r>
          </a:p>
        </p:txBody>
      </p:sp>
      <p:sp>
        <p:nvSpPr>
          <p:cNvPr id="54289" name="TextBox 16"/>
          <p:cNvSpPr txBox="1">
            <a:spLocks noChangeArrowheads="1"/>
          </p:cNvSpPr>
          <p:nvPr/>
        </p:nvSpPr>
        <p:spPr bwMode="auto">
          <a:xfrm>
            <a:off x="171450" y="5237163"/>
            <a:ext cx="1504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>
                <a:cs typeface="Tahoma" pitchFamily="34" charset="0"/>
              </a:rPr>
              <a:t>Diabetes</a:t>
            </a:r>
          </a:p>
          <a:p>
            <a:r>
              <a:rPr lang="en-GB" sz="800">
                <a:cs typeface="Tahoma" pitchFamily="34" charset="0"/>
              </a:rPr>
              <a:t>  No</a:t>
            </a:r>
          </a:p>
          <a:p>
            <a:r>
              <a:rPr lang="en-GB" sz="800">
                <a:cs typeface="Tahoma" pitchFamily="34" charset="0"/>
              </a:rPr>
              <a:t>  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89" name="Group 61"/>
          <p:cNvGraphicFramePr>
            <a:graphicFrameLocks noGrp="1"/>
          </p:cNvGraphicFramePr>
          <p:nvPr/>
        </p:nvGraphicFramePr>
        <p:xfrm>
          <a:off x="269875" y="1836738"/>
          <a:ext cx="8609013" cy="4312920"/>
        </p:xfrm>
        <a:graphic>
          <a:graphicData uri="http://schemas.openxmlformats.org/drawingml/2006/table">
            <a:tbl>
              <a:tblPr/>
              <a:tblGrid>
                <a:gridCol w="4373563"/>
                <a:gridCol w="2163762"/>
                <a:gridCol w="990600"/>
                <a:gridCol w="10810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 with events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(Incidence per 100-patient years at risk)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FCM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(N=305)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Placebo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(N=154)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20000"/>
                      </a:srgb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Death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(3.4)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(5.5)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0.47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CV death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(2.7)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(5.5)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Death due to worsening HF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(0.0)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(4.1)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hospitalisation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(17.7)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(24.8)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Hospitalisation for any CV reason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(10.4)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(20.0)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0.08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hospitalisation for worsening HF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(4.1)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(9.7)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 hospitalisation or death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(21.2)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(27.7)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Hospitalisation for any CV reason or death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(13.9)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(22.9)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hospitalisation for worsening HF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 death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(7.5)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(13.9)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82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en-US" smtClean="0"/>
              <a:t>Safety endpoints in FAIR-HF</a:t>
            </a:r>
            <a:endParaRPr lang="en-GB" smtClean="0"/>
          </a:p>
        </p:txBody>
      </p:sp>
      <p:sp>
        <p:nvSpPr>
          <p:cNvPr id="56383" name="Text Box 17"/>
          <p:cNvSpPr txBox="1">
            <a:spLocks noChangeArrowheads="1"/>
          </p:cNvSpPr>
          <p:nvPr/>
        </p:nvSpPr>
        <p:spPr bwMode="auto">
          <a:xfrm>
            <a:off x="0" y="6442075"/>
            <a:ext cx="3325813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CV=cardiovascular</a:t>
            </a:r>
            <a:r>
              <a:rPr lang="da-DK" sz="1000"/>
              <a:t>; </a:t>
            </a:r>
            <a:r>
              <a:rPr lang="en-GB" sz="1000"/>
              <a:t>HF=heart failure</a:t>
            </a:r>
            <a:endParaRPr lang="da-DK" sz="1100"/>
          </a:p>
          <a:p>
            <a:r>
              <a:rPr lang="da-DK" sz="1100"/>
              <a:t>Anker SD, et al</a:t>
            </a:r>
            <a:r>
              <a:rPr lang="da-DK" sz="1100" i="1"/>
              <a:t>. N Engl J Med </a:t>
            </a:r>
            <a:r>
              <a:rPr lang="da-DK" sz="1100"/>
              <a:t>2009;361:2436–48.</a:t>
            </a:r>
          </a:p>
        </p:txBody>
      </p:sp>
      <p:pic>
        <p:nvPicPr>
          <p:cNvPr id="56384" name="Picture 5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4825" y="50800"/>
            <a:ext cx="941388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1143000"/>
          </a:xfrm>
        </p:spPr>
        <p:txBody>
          <a:bodyPr lIns="88896" tIns="50798" rIns="50798" bIns="50798">
            <a:normAutofit fontScale="90000"/>
          </a:bodyPr>
          <a:lstStyle/>
          <a:p>
            <a:pPr defTabSz="912813"/>
            <a:r>
              <a:rPr lang="en-US" sz="360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  <a:t>Intravenous iron in CHF</a:t>
            </a:r>
            <a:br>
              <a:rPr lang="en-US" sz="360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</a:br>
            <a:r>
              <a:rPr lang="en-US" sz="3600">
                <a:solidFill>
                  <a:srgbClr val="000090"/>
                </a:solidFill>
                <a:latin typeface="Calibri" charset="0"/>
                <a:cs typeface="Helvetica" charset="0"/>
                <a:sym typeface="Helvetica" charset="0"/>
              </a:rPr>
              <a:t>FAIR-HF</a:t>
            </a:r>
            <a:endParaRPr lang="en-US">
              <a:solidFill>
                <a:srgbClr val="000090"/>
              </a:solidFill>
              <a:latin typeface="Calibri" charset="0"/>
              <a:cs typeface="Calibri" charset="0"/>
            </a:endParaRPr>
          </a:p>
        </p:txBody>
      </p:sp>
      <p:sp>
        <p:nvSpPr>
          <p:cNvPr id="96259" name="Rectangle 5"/>
          <p:cNvSpPr>
            <a:spLocks/>
          </p:cNvSpPr>
          <p:nvPr/>
        </p:nvSpPr>
        <p:spPr bwMode="auto">
          <a:xfrm>
            <a:off x="2673351" y="6215063"/>
            <a:ext cx="62039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/>
          <a:p>
            <a:pPr algn="r"/>
            <a:r>
              <a:rPr lang="en-US" dirty="0" err="1">
                <a:cs typeface="Calibri" charset="0"/>
              </a:rPr>
              <a:t>Filippatos</a:t>
            </a:r>
            <a:r>
              <a:rPr lang="en-US" dirty="0">
                <a:cs typeface="Calibri" charset="0"/>
              </a:rPr>
              <a:t>, Farmakis </a:t>
            </a:r>
            <a:r>
              <a:rPr lang="en-US" dirty="0" smtClean="0">
                <a:cs typeface="Calibri" charset="0"/>
              </a:rPr>
              <a:t>, </a:t>
            </a:r>
            <a:r>
              <a:rPr lang="en-US" dirty="0" err="1" smtClean="0">
                <a:cs typeface="Calibri" charset="0"/>
              </a:rPr>
              <a:t>Parissis</a:t>
            </a:r>
            <a:r>
              <a:rPr lang="en-US" dirty="0" smtClean="0">
                <a:cs typeface="Calibri" charset="0"/>
              </a:rPr>
              <a:t> , et </a:t>
            </a:r>
            <a:r>
              <a:rPr lang="en-US" dirty="0">
                <a:cs typeface="Calibri" charset="0"/>
              </a:rPr>
              <a:t>al. </a:t>
            </a:r>
            <a:r>
              <a:rPr lang="en-US" dirty="0" err="1">
                <a:cs typeface="Calibri" charset="0"/>
              </a:rPr>
              <a:t>Eur</a:t>
            </a:r>
            <a:r>
              <a:rPr lang="en-US" dirty="0">
                <a:cs typeface="Calibri" charset="0"/>
              </a:rPr>
              <a:t> J Heart Fail 2013</a:t>
            </a:r>
          </a:p>
          <a:p>
            <a:pPr algn="r"/>
            <a:endParaRPr lang="en-GB" dirty="0">
              <a:cs typeface="Calibri" charset="0"/>
            </a:endParaRPr>
          </a:p>
          <a:p>
            <a:pPr algn="r"/>
            <a:r>
              <a:rPr lang="en-US" dirty="0">
                <a:cs typeface="Calibri" charset="0"/>
              </a:rPr>
              <a:t> 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1317625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grpSp>
        <p:nvGrpSpPr>
          <p:cNvPr id="96261" name="Group 13"/>
          <p:cNvGrpSpPr>
            <a:grpSpLocks/>
          </p:cNvGrpSpPr>
          <p:nvPr/>
        </p:nvGrpSpPr>
        <p:grpSpPr bwMode="auto">
          <a:xfrm>
            <a:off x="1673225" y="1511300"/>
            <a:ext cx="5784850" cy="4703763"/>
            <a:chOff x="875764" y="193675"/>
            <a:chExt cx="7815263" cy="6499224"/>
          </a:xfrm>
        </p:grpSpPr>
        <p:grpSp>
          <p:nvGrpSpPr>
            <p:cNvPr id="96262" name="Group 8"/>
            <p:cNvGrpSpPr>
              <a:grpSpLocks/>
            </p:cNvGrpSpPr>
            <p:nvPr/>
          </p:nvGrpSpPr>
          <p:grpSpPr bwMode="auto">
            <a:xfrm>
              <a:off x="939264" y="193675"/>
              <a:ext cx="7751763" cy="6499224"/>
              <a:chOff x="738187" y="193675"/>
              <a:chExt cx="7751763" cy="6499224"/>
            </a:xfrm>
          </p:grpSpPr>
          <p:grpSp>
            <p:nvGrpSpPr>
              <p:cNvPr id="96267" name="Group 2"/>
              <p:cNvGrpSpPr>
                <a:grpSpLocks/>
              </p:cNvGrpSpPr>
              <p:nvPr/>
            </p:nvGrpSpPr>
            <p:grpSpPr bwMode="auto">
              <a:xfrm>
                <a:off x="738188" y="193675"/>
                <a:ext cx="7751762" cy="6224588"/>
                <a:chOff x="738188" y="193675"/>
                <a:chExt cx="7751762" cy="6224588"/>
              </a:xfrm>
            </p:grpSpPr>
            <p:pic>
              <p:nvPicPr>
                <p:cNvPr id="96272" name="Picture 1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188" y="193675"/>
                  <a:ext cx="7751762" cy="6224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2025843" y="239738"/>
                  <a:ext cx="1567772" cy="55055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latin typeface="+mn-lt"/>
                      <a:cs typeface="Arial" charset="0"/>
                    </a:rPr>
                    <a:t>Patients with anemia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025843" y="3747081"/>
                  <a:ext cx="1567772" cy="55055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latin typeface="+mn-lt"/>
                      <a:cs typeface="Arial" charset="0"/>
                    </a:rPr>
                    <a:t>Patients with anemia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841254" y="3747081"/>
                  <a:ext cx="1792964" cy="55055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latin typeface="+mn-lt"/>
                      <a:cs typeface="Arial" charset="0"/>
                    </a:rPr>
                    <a:t>Patients without anemia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841254" y="239738"/>
                  <a:ext cx="1792964" cy="55055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latin typeface="+mn-lt"/>
                      <a:cs typeface="Arial" charset="0"/>
                    </a:rPr>
                    <a:t>Patients without anemia</a:t>
                  </a:r>
                </a:p>
              </p:txBody>
            </p:sp>
          </p:grp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739027" y="1068866"/>
                <a:ext cx="160853" cy="12064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9027" y="1068866"/>
                <a:ext cx="160853" cy="473129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43171" y="1027190"/>
                <a:ext cx="199456" cy="181837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43171" y="4297640"/>
                <a:ext cx="160851" cy="23952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40105" y="792490"/>
              <a:ext cx="313125" cy="29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+mn-lt"/>
                </a:rPr>
                <a:t>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42103" y="4297640"/>
              <a:ext cx="313125" cy="29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+mn-lt"/>
                </a:rPr>
                <a:t>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5764" y="4297640"/>
              <a:ext cx="313125" cy="29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+mn-lt"/>
                </a:rPr>
                <a:t>%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44248" y="823199"/>
              <a:ext cx="315269" cy="2917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+mn-lt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65112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9" descr="D0.2 Slide 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488" y="1812925"/>
            <a:ext cx="53340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Box 58"/>
          <p:cNvSpPr txBox="1">
            <a:spLocks noChangeArrowheads="1"/>
          </p:cNvSpPr>
          <p:nvPr/>
        </p:nvSpPr>
        <p:spPr bwMode="auto">
          <a:xfrm>
            <a:off x="390525" y="5675313"/>
            <a:ext cx="8150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Treatment effect </a:t>
            </a:r>
          </a:p>
          <a:p>
            <a:r>
              <a:rPr lang="pl-PL" sz="1400"/>
              <a:t>(m</a:t>
            </a:r>
            <a:r>
              <a:rPr lang="en-GB" sz="1400"/>
              <a:t>L</a:t>
            </a:r>
            <a:r>
              <a:rPr lang="pl-PL" sz="1400"/>
              <a:t>/min/1.73m</a:t>
            </a:r>
            <a:r>
              <a:rPr lang="pl-PL" sz="1400" baseline="30000"/>
              <a:t>2</a:t>
            </a:r>
            <a:r>
              <a:rPr lang="pl-PL" sz="1400"/>
              <a:t>)</a:t>
            </a:r>
            <a:r>
              <a:rPr lang="en-US" sz="1400"/>
              <a:t>*:               	    </a:t>
            </a:r>
            <a:r>
              <a:rPr lang="en-US" sz="1400" b="1"/>
              <a:t>2.8 ± 1.5         	3.0 ± 1.5 	          	         4.0 ± 1.7</a:t>
            </a:r>
          </a:p>
        </p:txBody>
      </p:sp>
      <p:sp>
        <p:nvSpPr>
          <p:cNvPr id="68612" name="TextBox 60"/>
          <p:cNvSpPr txBox="1">
            <a:spLocks noChangeArrowheads="1"/>
          </p:cNvSpPr>
          <p:nvPr/>
        </p:nvSpPr>
        <p:spPr bwMode="auto">
          <a:xfrm>
            <a:off x="3290888" y="1714500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p=0.054</a:t>
            </a:r>
            <a:endParaRPr lang="en-GB" sz="1400" b="1"/>
          </a:p>
        </p:txBody>
      </p:sp>
      <p:sp>
        <p:nvSpPr>
          <p:cNvPr id="68613" name="TextBox 61"/>
          <p:cNvSpPr txBox="1">
            <a:spLocks noChangeArrowheads="1"/>
          </p:cNvSpPr>
          <p:nvPr/>
        </p:nvSpPr>
        <p:spPr bwMode="auto">
          <a:xfrm>
            <a:off x="4881563" y="1714500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p=0.049</a:t>
            </a:r>
            <a:endParaRPr lang="en-GB" sz="1400" b="1"/>
          </a:p>
        </p:txBody>
      </p:sp>
      <p:sp>
        <p:nvSpPr>
          <p:cNvPr id="68614" name="TextBox 62"/>
          <p:cNvSpPr txBox="1">
            <a:spLocks noChangeArrowheads="1"/>
          </p:cNvSpPr>
          <p:nvPr/>
        </p:nvSpPr>
        <p:spPr bwMode="auto">
          <a:xfrm>
            <a:off x="7151688" y="1714500"/>
            <a:ext cx="1071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p=0.017</a:t>
            </a:r>
            <a:endParaRPr lang="en-GB" sz="1400" b="1"/>
          </a:p>
        </p:txBody>
      </p:sp>
      <p:sp>
        <p:nvSpPr>
          <p:cNvPr id="68615" name="Text Box 17"/>
          <p:cNvSpPr txBox="1">
            <a:spLocks noChangeArrowheads="1"/>
          </p:cNvSpPr>
          <p:nvPr/>
        </p:nvSpPr>
        <p:spPr bwMode="auto">
          <a:xfrm>
            <a:off x="0" y="6442075"/>
            <a:ext cx="80454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000"/>
              <a:t>*LSM </a:t>
            </a:r>
            <a:r>
              <a:rPr lang="en-GB" altLang="ko-KR" sz="1000"/>
              <a:t>mean ± SE; </a:t>
            </a:r>
            <a:r>
              <a:rPr lang="en-GB" sz="1000"/>
              <a:t>LSM=least squared mean</a:t>
            </a:r>
            <a:endParaRPr lang="da-DK" sz="1100"/>
          </a:p>
          <a:p>
            <a:r>
              <a:rPr lang="en-GB" sz="1100"/>
              <a:t>Ponikowski P, et al. Heart Failure Association Congress 2010; abstract 114 and late-breaking trial oral presentation.</a:t>
            </a:r>
            <a:endParaRPr lang="da-DK" sz="11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88250" cy="1011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FAIR-HF results: impact of FCM on </a:t>
            </a:r>
            <a:br>
              <a:rPr lang="en-GB" dirty="0" smtClean="0"/>
            </a:br>
            <a:r>
              <a:rPr lang="en-GB" dirty="0" smtClean="0"/>
              <a:t>renal function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2433638" y="1416050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NYHA functional class</a:t>
            </a:r>
            <a:endParaRPr lang="en-GB" sz="1600" b="1"/>
          </a:p>
        </p:txBody>
      </p:sp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5411788" y="1428750"/>
            <a:ext cx="289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Patient Global Assessment</a:t>
            </a:r>
            <a:endParaRPr lang="en-GB" sz="1600" b="1"/>
          </a:p>
        </p:txBody>
      </p:sp>
      <p:sp>
        <p:nvSpPr>
          <p:cNvPr id="69636" name="TextBox 7"/>
          <p:cNvSpPr txBox="1">
            <a:spLocks noChangeArrowheads="1"/>
          </p:cNvSpPr>
          <p:nvPr/>
        </p:nvSpPr>
        <p:spPr bwMode="auto">
          <a:xfrm>
            <a:off x="50800" y="2514600"/>
            <a:ext cx="18573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&lt;60 mL/min/1.73 m</a:t>
            </a:r>
            <a:r>
              <a:rPr lang="en-GB" sz="1400" b="1" baseline="30000"/>
              <a:t>2</a:t>
            </a:r>
          </a:p>
        </p:txBody>
      </p:sp>
      <p:sp>
        <p:nvSpPr>
          <p:cNvPr id="69637" name="TextBox 9"/>
          <p:cNvSpPr txBox="1">
            <a:spLocks noChangeArrowheads="1"/>
          </p:cNvSpPr>
          <p:nvPr/>
        </p:nvSpPr>
        <p:spPr bwMode="auto">
          <a:xfrm>
            <a:off x="107950" y="4973638"/>
            <a:ext cx="18700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≥60 mL/min/1.73 m</a:t>
            </a:r>
            <a:r>
              <a:rPr lang="en-GB" sz="1400" b="1" baseline="30000"/>
              <a:t>2</a:t>
            </a:r>
          </a:p>
        </p:txBody>
      </p:sp>
      <p:sp>
        <p:nvSpPr>
          <p:cNvPr id="69638" name="TextBox 12"/>
          <p:cNvSpPr txBox="1">
            <a:spLocks noChangeArrowheads="1"/>
          </p:cNvSpPr>
          <p:nvPr/>
        </p:nvSpPr>
        <p:spPr bwMode="auto">
          <a:xfrm>
            <a:off x="2062163" y="6272213"/>
            <a:ext cx="3143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</a:t>
            </a:r>
            <a:r>
              <a:rPr lang="en-US" sz="1200" b="1" baseline="-25000"/>
              <a:t>Interaction</a:t>
            </a:r>
            <a:r>
              <a:rPr lang="en-US" sz="1200" b="1"/>
              <a:t>    0.17          0.18                 0.42</a:t>
            </a:r>
            <a:endParaRPr lang="en-GB" sz="1200" b="1"/>
          </a:p>
        </p:txBody>
      </p:sp>
      <p:sp>
        <p:nvSpPr>
          <p:cNvPr id="69639" name="TextBox 11"/>
          <p:cNvSpPr txBox="1">
            <a:spLocks noChangeArrowheads="1"/>
          </p:cNvSpPr>
          <p:nvPr/>
        </p:nvSpPr>
        <p:spPr bwMode="auto">
          <a:xfrm>
            <a:off x="5226050" y="6272213"/>
            <a:ext cx="335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</a:t>
            </a:r>
            <a:r>
              <a:rPr lang="en-US" sz="1200" b="1" baseline="-25000"/>
              <a:t>Interaction</a:t>
            </a:r>
            <a:r>
              <a:rPr lang="en-US" sz="1200" b="1"/>
              <a:t>    0.11         0.85	                0.46</a:t>
            </a:r>
            <a:endParaRPr lang="en-GB" sz="1200" b="1"/>
          </a:p>
        </p:txBody>
      </p:sp>
      <p:pic>
        <p:nvPicPr>
          <p:cNvPr id="69640" name="Picture 10" descr="Slide 6.jpg"/>
          <p:cNvPicPr>
            <a:picLocks noChangeAspect="1"/>
          </p:cNvPicPr>
          <p:nvPr/>
        </p:nvPicPr>
        <p:blipFill>
          <a:blip r:embed="rId3"/>
          <a:srcRect l="11903" t="3085" b="4112"/>
          <a:stretch>
            <a:fillRect/>
          </a:stretch>
        </p:blipFill>
        <p:spPr bwMode="auto">
          <a:xfrm>
            <a:off x="2047875" y="1687513"/>
            <a:ext cx="6045200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5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4825" y="50800"/>
            <a:ext cx="941388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7950" y="230188"/>
            <a:ext cx="8229600" cy="1011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dirty="0" smtClean="0"/>
              <a:t>FAIR-HF results: </a:t>
            </a:r>
            <a:r>
              <a:rPr lang="en-GB" dirty="0" smtClean="0"/>
              <a:t>primary</a:t>
            </a:r>
            <a:r>
              <a:rPr lang="pl-PL" dirty="0" smtClean="0"/>
              <a:t> </a:t>
            </a:r>
            <a:r>
              <a:rPr lang="en-GB" dirty="0" smtClean="0"/>
              <a:t>endpoints </a:t>
            </a:r>
            <a:br>
              <a:rPr lang="en-GB" dirty="0" smtClean="0"/>
            </a:br>
            <a:r>
              <a:rPr lang="en-GB" dirty="0" smtClean="0"/>
              <a:t>by baseline </a:t>
            </a:r>
            <a:r>
              <a:rPr lang="en-GB" dirty="0" err="1" smtClean="0"/>
              <a:t>eGFR</a:t>
            </a:r>
            <a:endParaRPr lang="en-GB" dirty="0"/>
          </a:p>
        </p:txBody>
      </p:sp>
      <p:sp>
        <p:nvSpPr>
          <p:cNvPr id="69643" name="Text Box 17"/>
          <p:cNvSpPr txBox="1">
            <a:spLocks noChangeArrowheads="1"/>
          </p:cNvSpPr>
          <p:nvPr/>
        </p:nvSpPr>
        <p:spPr bwMode="auto">
          <a:xfrm>
            <a:off x="0" y="6596063"/>
            <a:ext cx="7783513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/>
              <a:t>Ponikowski P, et al. Heart Failure Association Congress 2010; abstract 114 and late-breaking trial oral presentation.</a:t>
            </a:r>
            <a:endParaRPr lang="da-DK"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1341438" y="1677988"/>
            <a:ext cx="6122987" cy="3906837"/>
            <a:chOff x="1079584" y="2562042"/>
            <a:chExt cx="5856873" cy="352621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1954243" y="2706758"/>
              <a:ext cx="0" cy="324967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1898058" y="2719654"/>
              <a:ext cx="6681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1898058" y="3251236"/>
              <a:ext cx="6681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1898058" y="3795714"/>
              <a:ext cx="6681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1898058" y="4330162"/>
              <a:ext cx="6681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1898058" y="4871774"/>
              <a:ext cx="6681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1898058" y="5411953"/>
              <a:ext cx="6681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1898058" y="5950700"/>
              <a:ext cx="6681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1949687" y="4330162"/>
              <a:ext cx="434140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3489451" y="2973266"/>
              <a:ext cx="0" cy="534448"/>
            </a:xfrm>
            <a:prstGeom prst="line">
              <a:avLst/>
            </a:prstGeom>
            <a:ln w="15875">
              <a:solidFill>
                <a:srgbClr val="DA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3443896" y="2980430"/>
              <a:ext cx="91110" cy="0"/>
            </a:xfrm>
            <a:prstGeom prst="line">
              <a:avLst/>
            </a:prstGeom>
            <a:ln w="15875">
              <a:solidFill>
                <a:srgbClr val="DA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 bwMode="auto">
            <a:xfrm>
              <a:off x="4099890" y="4343057"/>
              <a:ext cx="1216323" cy="823881"/>
            </a:xfrm>
            <a:prstGeom prst="rect">
              <a:avLst/>
            </a:prstGeom>
            <a:solidFill>
              <a:srgbClr val="40485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704255" y="5166939"/>
              <a:ext cx="0" cy="4513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4660219" y="5613984"/>
              <a:ext cx="9262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53" name="TextBox 31"/>
            <p:cNvSpPr txBox="1">
              <a:spLocks noChangeArrowheads="1"/>
            </p:cNvSpPr>
            <p:nvPr/>
          </p:nvSpPr>
          <p:spPr bwMode="auto">
            <a:xfrm>
              <a:off x="5468063" y="2855773"/>
              <a:ext cx="952102" cy="333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GB" sz="1800" b="1" dirty="0" smtClean="0">
                  <a:solidFill>
                    <a:srgbClr val="4B003F"/>
                  </a:solidFill>
                  <a:latin typeface="+mj-lt"/>
                  <a:cs typeface="Arial" charset="0"/>
                </a:rPr>
                <a:t>P=0.002</a:t>
              </a:r>
            </a:p>
          </p:txBody>
        </p:sp>
        <p:sp>
          <p:nvSpPr>
            <p:cNvPr id="44054" name="TextBox 32"/>
            <p:cNvSpPr txBox="1">
              <a:spLocks noChangeArrowheads="1"/>
            </p:cNvSpPr>
            <p:nvPr/>
          </p:nvSpPr>
          <p:spPr bwMode="auto">
            <a:xfrm>
              <a:off x="3626116" y="5783058"/>
              <a:ext cx="921733" cy="3051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GB" sz="16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Week 24</a:t>
              </a:r>
            </a:p>
          </p:txBody>
        </p:sp>
        <p:sp>
          <p:nvSpPr>
            <p:cNvPr id="44055" name="TextBox 33"/>
            <p:cNvSpPr txBox="1">
              <a:spLocks noChangeArrowheads="1"/>
            </p:cNvSpPr>
            <p:nvPr/>
          </p:nvSpPr>
          <p:spPr bwMode="auto">
            <a:xfrm rot="16200000">
              <a:off x="-340072" y="3981698"/>
              <a:ext cx="3281195" cy="4418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LSM change in 6MWT distance</a:t>
              </a:r>
            </a:p>
            <a:p>
              <a:pPr algn="ctr" defTabSz="914400">
                <a:defRPr/>
              </a:pP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 from baseline (m)</a:t>
              </a:r>
            </a:p>
          </p:txBody>
        </p:sp>
        <p:sp>
          <p:nvSpPr>
            <p:cNvPr id="44056" name="TextBox 38"/>
            <p:cNvSpPr txBox="1">
              <a:spLocks noChangeArrowheads="1"/>
            </p:cNvSpPr>
            <p:nvPr/>
          </p:nvSpPr>
          <p:spPr bwMode="auto">
            <a:xfrm>
              <a:off x="5451359" y="3122281"/>
              <a:ext cx="1485098" cy="5072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eaLnBrk="1" hangingPunct="1">
                <a:spcBef>
                  <a:spcPts val="300"/>
                </a:spcBef>
              </a:pPr>
              <a:r>
                <a:rPr lang="en-GB" sz="1400" b="1">
                  <a:solidFill>
                    <a:srgbClr val="FB961D"/>
                  </a:solidFill>
                  <a:cs typeface="Arial" charset="0"/>
                </a:rPr>
                <a:t>FCM</a:t>
              </a:r>
              <a:r>
                <a:rPr lang="pl-PL" sz="1400" b="1">
                  <a:solidFill>
                    <a:srgbClr val="FB961D"/>
                  </a:solidFill>
                  <a:cs typeface="Arial" charset="0"/>
                </a:rPr>
                <a:t> (N=150)</a:t>
              </a:r>
              <a:endParaRPr lang="en-GB" sz="1400" b="1">
                <a:solidFill>
                  <a:srgbClr val="FB961D"/>
                </a:solidFill>
                <a:cs typeface="Arial" charset="0"/>
              </a:endParaRPr>
            </a:p>
            <a:p>
              <a:pPr defTabSz="914400" eaLnBrk="1" hangingPunct="1">
                <a:spcBef>
                  <a:spcPts val="300"/>
                </a:spcBef>
              </a:pPr>
              <a:r>
                <a:rPr lang="en-GB" sz="1400" b="1">
                  <a:solidFill>
                    <a:srgbClr val="404853"/>
                  </a:solidFill>
                  <a:cs typeface="Arial" charset="0"/>
                </a:rPr>
                <a:t>Placebo</a:t>
              </a:r>
              <a:r>
                <a:rPr lang="pl-PL" sz="1400" b="1">
                  <a:solidFill>
                    <a:srgbClr val="404853"/>
                  </a:solidFill>
                  <a:cs typeface="Arial" charset="0"/>
                </a:rPr>
                <a:t> (N=151)</a:t>
              </a:r>
              <a:endParaRPr lang="en-GB" sz="1400" b="1">
                <a:solidFill>
                  <a:srgbClr val="404853"/>
                </a:solidFill>
                <a:cs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301028" y="3186759"/>
              <a:ext cx="167036" cy="153313"/>
            </a:xfrm>
            <a:prstGeom prst="rect">
              <a:avLst/>
            </a:prstGeom>
            <a:solidFill>
              <a:srgbClr val="FB961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301028" y="3463296"/>
              <a:ext cx="179184" cy="164777"/>
            </a:xfrm>
            <a:prstGeom prst="rect">
              <a:avLst/>
            </a:prstGeom>
            <a:solidFill>
              <a:srgbClr val="40485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059" name="TextBox 41"/>
            <p:cNvSpPr txBox="1">
              <a:spLocks noChangeArrowheads="1"/>
            </p:cNvSpPr>
            <p:nvPr/>
          </p:nvSpPr>
          <p:spPr bwMode="auto">
            <a:xfrm>
              <a:off x="1536654" y="2576370"/>
              <a:ext cx="353812" cy="2493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30</a:t>
              </a:r>
            </a:p>
          </p:txBody>
        </p:sp>
        <p:sp>
          <p:nvSpPr>
            <p:cNvPr id="44060" name="TextBox 42"/>
            <p:cNvSpPr txBox="1">
              <a:spLocks noChangeArrowheads="1"/>
            </p:cNvSpPr>
            <p:nvPr/>
          </p:nvSpPr>
          <p:spPr bwMode="auto">
            <a:xfrm>
              <a:off x="1536654" y="3115117"/>
              <a:ext cx="353812" cy="2493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20</a:t>
              </a:r>
            </a:p>
          </p:txBody>
        </p:sp>
        <p:sp>
          <p:nvSpPr>
            <p:cNvPr id="44061" name="TextBox 43"/>
            <p:cNvSpPr txBox="1">
              <a:spLocks noChangeArrowheads="1"/>
            </p:cNvSpPr>
            <p:nvPr/>
          </p:nvSpPr>
          <p:spPr bwMode="auto">
            <a:xfrm>
              <a:off x="1536654" y="3650998"/>
              <a:ext cx="353812" cy="2493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10</a:t>
              </a:r>
            </a:p>
          </p:txBody>
        </p:sp>
        <p:sp>
          <p:nvSpPr>
            <p:cNvPr id="44062" name="TextBox 44"/>
            <p:cNvSpPr txBox="1">
              <a:spLocks noChangeArrowheads="1"/>
            </p:cNvSpPr>
            <p:nvPr/>
          </p:nvSpPr>
          <p:spPr bwMode="auto">
            <a:xfrm>
              <a:off x="1638394" y="4189744"/>
              <a:ext cx="268775" cy="2493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0</a:t>
              </a:r>
            </a:p>
          </p:txBody>
        </p:sp>
        <p:sp>
          <p:nvSpPr>
            <p:cNvPr id="44063" name="TextBox 45"/>
            <p:cNvSpPr txBox="1">
              <a:spLocks noChangeArrowheads="1"/>
            </p:cNvSpPr>
            <p:nvPr/>
          </p:nvSpPr>
          <p:spPr bwMode="auto">
            <a:xfrm>
              <a:off x="1475913" y="4725625"/>
              <a:ext cx="387219" cy="2493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-10</a:t>
              </a:r>
            </a:p>
          </p:txBody>
        </p:sp>
        <p:sp>
          <p:nvSpPr>
            <p:cNvPr id="44064" name="TextBox 46"/>
            <p:cNvSpPr txBox="1">
              <a:spLocks noChangeArrowheads="1"/>
            </p:cNvSpPr>
            <p:nvPr/>
          </p:nvSpPr>
          <p:spPr bwMode="auto">
            <a:xfrm>
              <a:off x="1475913" y="5261506"/>
              <a:ext cx="387219" cy="25074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-20</a:t>
              </a:r>
            </a:p>
          </p:txBody>
        </p:sp>
        <p:sp>
          <p:nvSpPr>
            <p:cNvPr id="44065" name="TextBox 47"/>
            <p:cNvSpPr txBox="1">
              <a:spLocks noChangeArrowheads="1"/>
            </p:cNvSpPr>
            <p:nvPr/>
          </p:nvSpPr>
          <p:spPr bwMode="auto">
            <a:xfrm>
              <a:off x="1475913" y="5813147"/>
              <a:ext cx="387219" cy="2493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>
                <a:defRPr/>
              </a:pP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Arial" charset="0"/>
                </a:rPr>
                <a:t>-30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889642" y="3414579"/>
              <a:ext cx="1199619" cy="922747"/>
            </a:xfrm>
            <a:prstGeom prst="rect">
              <a:avLst/>
            </a:prstGeom>
            <a:solidFill>
              <a:srgbClr val="FB961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97284" name="Title 1"/>
          <p:cNvSpPr>
            <a:spLocks noGrp="1"/>
          </p:cNvSpPr>
          <p:nvPr>
            <p:ph type="title"/>
          </p:nvPr>
        </p:nvSpPr>
        <p:spPr>
          <a:xfrm>
            <a:off x="342900" y="-30163"/>
            <a:ext cx="8229600" cy="1314451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CONFIRM-HF</a:t>
            </a:r>
            <a:br>
              <a:rPr lang="en-US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</a:br>
            <a:r>
              <a:rPr lang="en-US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Change in 6-min walk test </a:t>
            </a:r>
            <a:r>
              <a:rPr lang="en-US" b="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(</a:t>
            </a:r>
            <a:r>
              <a:rPr lang="en-US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Primary endpoint)</a:t>
            </a:r>
          </a:p>
        </p:txBody>
      </p:sp>
      <p:sp>
        <p:nvSpPr>
          <p:cNvPr id="97285" name="Espace réservé du pied de page 4"/>
          <p:cNvSpPr>
            <a:spLocks noGrp="1"/>
          </p:cNvSpPr>
          <p:nvPr>
            <p:ph type="ftr" sz="quarter" idx="10"/>
          </p:nvPr>
        </p:nvSpPr>
        <p:spPr bwMode="auto">
          <a:xfrm>
            <a:off x="5159375" y="6234113"/>
            <a:ext cx="38068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4B003F"/>
                </a:solidFill>
              </a:rPr>
              <a:t> Ponikowski P et al Eur Heart J 2014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0" y="1316038"/>
            <a:ext cx="91440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35" name="Picture 38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087" y="122514"/>
            <a:ext cx="123210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9846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itle 1"/>
          <p:cNvSpPr>
            <a:spLocks noGrp="1"/>
          </p:cNvSpPr>
          <p:nvPr>
            <p:ph type="title"/>
          </p:nvPr>
        </p:nvSpPr>
        <p:spPr>
          <a:xfrm>
            <a:off x="342900" y="58738"/>
            <a:ext cx="8229600" cy="1314450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CONFIRM-HF</a:t>
            </a:r>
            <a:br>
              <a:rPr lang="en-US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</a:br>
            <a:r>
              <a:rPr lang="de-CH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First </a:t>
            </a:r>
            <a:r>
              <a:rPr lang="de-CH" b="0" dirty="0" err="1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hospitalization</a:t>
            </a:r>
            <a:r>
              <a:rPr lang="de-CH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 due </a:t>
            </a:r>
            <a:r>
              <a:rPr lang="de-CH" b="0" dirty="0" err="1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to</a:t>
            </a:r>
            <a:r>
              <a:rPr lang="de-CH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 </a:t>
            </a:r>
            <a:r>
              <a:rPr lang="de-CH" b="0" dirty="0" err="1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worsening</a:t>
            </a:r>
            <a:r>
              <a:rPr lang="de-CH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Gill Sans MT" charset="0"/>
              </a:rPr>
              <a:t> HF</a:t>
            </a:r>
            <a:endParaRPr lang="en-US" b="0" dirty="0">
              <a:solidFill>
                <a:srgbClr val="000090"/>
              </a:solidFill>
              <a:latin typeface="Calibri" charset="0"/>
              <a:ea typeface="ＭＳ Ｐゴシック" charset="0"/>
              <a:cs typeface="Gill Sans MT" charset="0"/>
            </a:endParaRPr>
          </a:p>
        </p:txBody>
      </p:sp>
      <p:sp>
        <p:nvSpPr>
          <p:cNvPr id="99332" name="Espace réservé du pied de page 4"/>
          <p:cNvSpPr>
            <a:spLocks noGrp="1"/>
          </p:cNvSpPr>
          <p:nvPr>
            <p:ph type="ftr" sz="quarter" idx="10"/>
          </p:nvPr>
        </p:nvSpPr>
        <p:spPr bwMode="auto">
          <a:xfrm>
            <a:off x="5159375" y="6234113"/>
            <a:ext cx="38068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4B003F"/>
                </a:solidFill>
              </a:rPr>
              <a:t> Ponikowski P et al Eur Heart J 2014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0" y="1430338"/>
            <a:ext cx="91440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grpSp>
        <p:nvGrpSpPr>
          <p:cNvPr id="99334" name="Group 2"/>
          <p:cNvGrpSpPr>
            <a:grpSpLocks/>
          </p:cNvGrpSpPr>
          <p:nvPr/>
        </p:nvGrpSpPr>
        <p:grpSpPr bwMode="auto">
          <a:xfrm>
            <a:off x="1350963" y="1574800"/>
            <a:ext cx="6789737" cy="4205288"/>
            <a:chOff x="1294195" y="1590398"/>
            <a:chExt cx="6418451" cy="3770465"/>
          </a:xfrm>
        </p:grpSpPr>
        <p:cxnSp>
          <p:nvCxnSpPr>
            <p:cNvPr id="45" name="Straight Connector 44"/>
            <p:cNvCxnSpPr>
              <a:stCxn id="52" idx="3"/>
            </p:cNvCxnSpPr>
            <p:nvPr/>
          </p:nvCxnSpPr>
          <p:spPr bwMode="auto">
            <a:xfrm>
              <a:off x="2299657" y="1707113"/>
              <a:ext cx="4502" cy="311429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2293655" y="4781558"/>
              <a:ext cx="519688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>
              <a:off x="2244131" y="3761013"/>
              <a:ext cx="540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>
              <a:off x="2244131" y="2767512"/>
              <a:ext cx="540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2244131" y="1755507"/>
              <a:ext cx="540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9"/>
            <p:cNvSpPr txBox="1">
              <a:spLocks noChangeArrowheads="1"/>
            </p:cNvSpPr>
            <p:nvPr/>
          </p:nvSpPr>
          <p:spPr bwMode="auto">
            <a:xfrm>
              <a:off x="1861456" y="3605867"/>
              <a:ext cx="438202" cy="2348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10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10</a:t>
              </a:r>
            </a:p>
          </p:txBody>
        </p:sp>
        <p:sp>
          <p:nvSpPr>
            <p:cNvPr id="51" name="TextBox 10"/>
            <p:cNvSpPr txBox="1">
              <a:spLocks noChangeArrowheads="1"/>
            </p:cNvSpPr>
            <p:nvPr/>
          </p:nvSpPr>
          <p:spPr bwMode="auto">
            <a:xfrm>
              <a:off x="1861456" y="2613790"/>
              <a:ext cx="438202" cy="2348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10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20</a:t>
              </a:r>
            </a:p>
          </p:txBody>
        </p:sp>
        <p:sp>
          <p:nvSpPr>
            <p:cNvPr id="52" name="TextBox 11"/>
            <p:cNvSpPr txBox="1">
              <a:spLocks noChangeArrowheads="1"/>
            </p:cNvSpPr>
            <p:nvPr/>
          </p:nvSpPr>
          <p:spPr bwMode="auto">
            <a:xfrm>
              <a:off x="1861456" y="1590398"/>
              <a:ext cx="438202" cy="2348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10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30</a:t>
              </a:r>
            </a:p>
          </p:txBody>
        </p:sp>
        <p:sp>
          <p:nvSpPr>
            <p:cNvPr id="53" name="TextBox 12"/>
            <p:cNvSpPr txBox="1">
              <a:spLocks noChangeArrowheads="1"/>
            </p:cNvSpPr>
            <p:nvPr/>
          </p:nvSpPr>
          <p:spPr bwMode="auto">
            <a:xfrm rot="16200000">
              <a:off x="-3241" y="3051520"/>
              <a:ext cx="3090101" cy="4952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Hospitalization rate </a:t>
              </a:r>
            </a:p>
            <a:p>
              <a:pPr algn="ctr" defTabSz="914400">
                <a:defRPr/>
              </a:pPr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(per 100 subjects)</a:t>
              </a:r>
            </a:p>
          </p:txBody>
        </p:sp>
        <p:sp>
          <p:nvSpPr>
            <p:cNvPr id="54" name="TextBox 13"/>
            <p:cNvSpPr txBox="1">
              <a:spLocks noChangeArrowheads="1"/>
            </p:cNvSpPr>
            <p:nvPr/>
          </p:nvSpPr>
          <p:spPr bwMode="auto">
            <a:xfrm>
              <a:off x="1861456" y="4664842"/>
              <a:ext cx="438202" cy="2334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10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0</a:t>
              </a:r>
            </a:p>
          </p:txBody>
        </p:sp>
        <p:sp>
          <p:nvSpPr>
            <p:cNvPr id="55" name="TextBox 18"/>
            <p:cNvSpPr txBox="1">
              <a:spLocks noChangeArrowheads="1"/>
            </p:cNvSpPr>
            <p:nvPr/>
          </p:nvSpPr>
          <p:spPr bwMode="auto">
            <a:xfrm>
              <a:off x="4421633" y="4815718"/>
              <a:ext cx="586769" cy="2334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10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180</a:t>
              </a:r>
            </a:p>
          </p:txBody>
        </p:sp>
        <p:sp>
          <p:nvSpPr>
            <p:cNvPr id="56" name="TextBox 18"/>
            <p:cNvSpPr txBox="1">
              <a:spLocks noChangeArrowheads="1"/>
            </p:cNvSpPr>
            <p:nvPr/>
          </p:nvSpPr>
          <p:spPr bwMode="auto">
            <a:xfrm>
              <a:off x="5650698" y="4815718"/>
              <a:ext cx="538748" cy="2334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10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270</a:t>
              </a:r>
            </a:p>
          </p:txBody>
        </p:sp>
        <p:sp>
          <p:nvSpPr>
            <p:cNvPr id="57" name="TextBox 18"/>
            <p:cNvSpPr txBox="1">
              <a:spLocks noChangeArrowheads="1"/>
            </p:cNvSpPr>
            <p:nvPr/>
          </p:nvSpPr>
          <p:spPr bwMode="auto">
            <a:xfrm>
              <a:off x="6851250" y="4815718"/>
              <a:ext cx="565761" cy="2334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10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360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3509214" y="4785828"/>
              <a:ext cx="0" cy="6405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4714267" y="4785828"/>
              <a:ext cx="0" cy="6405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7137882" y="4785828"/>
              <a:ext cx="0" cy="6405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7137882" y="4785828"/>
              <a:ext cx="0" cy="6405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18"/>
            <p:cNvSpPr txBox="1">
              <a:spLocks noChangeArrowheads="1"/>
            </p:cNvSpPr>
            <p:nvPr/>
          </p:nvSpPr>
          <p:spPr bwMode="auto">
            <a:xfrm>
              <a:off x="3215078" y="4815718"/>
              <a:ext cx="586769" cy="2334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10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90</a:t>
              </a:r>
            </a:p>
          </p:txBody>
        </p:sp>
        <p:sp>
          <p:nvSpPr>
            <p:cNvPr id="63" name="TextBox 18"/>
            <p:cNvSpPr txBox="1">
              <a:spLocks noChangeArrowheads="1"/>
            </p:cNvSpPr>
            <p:nvPr/>
          </p:nvSpPr>
          <p:spPr bwMode="auto">
            <a:xfrm>
              <a:off x="2013025" y="4815718"/>
              <a:ext cx="588271" cy="2334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10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0</a:t>
              </a:r>
            </a:p>
          </p:txBody>
        </p:sp>
        <p:sp>
          <p:nvSpPr>
            <p:cNvPr id="64" name="TextBox 35"/>
            <p:cNvSpPr txBox="1">
              <a:spLocks noChangeArrowheads="1"/>
            </p:cNvSpPr>
            <p:nvPr/>
          </p:nvSpPr>
          <p:spPr bwMode="auto">
            <a:xfrm>
              <a:off x="2292153" y="5084732"/>
              <a:ext cx="5420493" cy="2761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>
                <a:defRPr/>
              </a:pPr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charset="0"/>
                </a:rPr>
                <a:t>Time (days)</a:t>
              </a:r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2317666" y="3063570"/>
              <a:ext cx="4877243" cy="1717988"/>
            </a:xfrm>
            <a:custGeom>
              <a:avLst/>
              <a:gdLst>
                <a:gd name="T0" fmla="*/ 2147483647 w 3198"/>
                <a:gd name="T1" fmla="*/ 2147483647 h 1217"/>
                <a:gd name="T2" fmla="*/ 2147483647 w 3198"/>
                <a:gd name="T3" fmla="*/ 2147483647 h 1217"/>
                <a:gd name="T4" fmla="*/ 2147483647 w 3198"/>
                <a:gd name="T5" fmla="*/ 2147483647 h 1217"/>
                <a:gd name="T6" fmla="*/ 2147483647 w 3198"/>
                <a:gd name="T7" fmla="*/ 2147483647 h 1217"/>
                <a:gd name="T8" fmla="*/ 2147483647 w 3198"/>
                <a:gd name="T9" fmla="*/ 2147483647 h 1217"/>
                <a:gd name="T10" fmla="*/ 2147483647 w 3198"/>
                <a:gd name="T11" fmla="*/ 2147483647 h 1217"/>
                <a:gd name="T12" fmla="*/ 2147483647 w 3198"/>
                <a:gd name="T13" fmla="*/ 2147483647 h 1217"/>
                <a:gd name="T14" fmla="*/ 2147483647 w 3198"/>
                <a:gd name="T15" fmla="*/ 2147483647 h 1217"/>
                <a:gd name="T16" fmla="*/ 2147483647 w 3198"/>
                <a:gd name="T17" fmla="*/ 2147483647 h 1217"/>
                <a:gd name="T18" fmla="*/ 2147483647 w 3198"/>
                <a:gd name="T19" fmla="*/ 2147483647 h 1217"/>
                <a:gd name="T20" fmla="*/ 2147483647 w 3198"/>
                <a:gd name="T21" fmla="*/ 2147483647 h 1217"/>
                <a:gd name="T22" fmla="*/ 2147483647 w 3198"/>
                <a:gd name="T23" fmla="*/ 2147483647 h 1217"/>
                <a:gd name="T24" fmla="*/ 2147483647 w 3198"/>
                <a:gd name="T25" fmla="*/ 2147483647 h 1217"/>
                <a:gd name="T26" fmla="*/ 2147483647 w 3198"/>
                <a:gd name="T27" fmla="*/ 2147483647 h 1217"/>
                <a:gd name="T28" fmla="*/ 2147483647 w 3198"/>
                <a:gd name="T29" fmla="*/ 2147483647 h 1217"/>
                <a:gd name="T30" fmla="*/ 2147483647 w 3198"/>
                <a:gd name="T31" fmla="*/ 2147483647 h 1217"/>
                <a:gd name="T32" fmla="*/ 2147483647 w 3198"/>
                <a:gd name="T33" fmla="*/ 2147483647 h 1217"/>
                <a:gd name="T34" fmla="*/ 2147483647 w 3198"/>
                <a:gd name="T35" fmla="*/ 2147483647 h 1217"/>
                <a:gd name="T36" fmla="*/ 2147483647 w 3198"/>
                <a:gd name="T37" fmla="*/ 2147483647 h 1217"/>
                <a:gd name="T38" fmla="*/ 2147483647 w 3198"/>
                <a:gd name="T39" fmla="*/ 2147483647 h 1217"/>
                <a:gd name="T40" fmla="*/ 2147483647 w 3198"/>
                <a:gd name="T41" fmla="*/ 2147483647 h 1217"/>
                <a:gd name="T42" fmla="*/ 2147483647 w 3198"/>
                <a:gd name="T43" fmla="*/ 2147483647 h 1217"/>
                <a:gd name="T44" fmla="*/ 2147483647 w 3198"/>
                <a:gd name="T45" fmla="*/ 2147483647 h 1217"/>
                <a:gd name="T46" fmla="*/ 2147483647 w 3198"/>
                <a:gd name="T47" fmla="*/ 2147483647 h 1217"/>
                <a:gd name="T48" fmla="*/ 2147483647 w 3198"/>
                <a:gd name="T49" fmla="*/ 2147483647 h 1217"/>
                <a:gd name="T50" fmla="*/ 2147483647 w 3198"/>
                <a:gd name="T51" fmla="*/ 2147483647 h 1217"/>
                <a:gd name="T52" fmla="*/ 2147483647 w 3198"/>
                <a:gd name="T53" fmla="*/ 2147483647 h 1217"/>
                <a:gd name="T54" fmla="*/ 2147483647 w 3198"/>
                <a:gd name="T55" fmla="*/ 2147483647 h 1217"/>
                <a:gd name="T56" fmla="*/ 2147483647 w 3198"/>
                <a:gd name="T57" fmla="*/ 2147483647 h 1217"/>
                <a:gd name="T58" fmla="*/ 2147483647 w 3198"/>
                <a:gd name="T59" fmla="*/ 2147483647 h 1217"/>
                <a:gd name="T60" fmla="*/ 2147483647 w 3198"/>
                <a:gd name="T61" fmla="*/ 2147483647 h 1217"/>
                <a:gd name="T62" fmla="*/ 2147483647 w 3198"/>
                <a:gd name="T63" fmla="*/ 2147483647 h 1217"/>
                <a:gd name="T64" fmla="*/ 2147483647 w 3198"/>
                <a:gd name="T65" fmla="*/ 2147483647 h 1217"/>
                <a:gd name="T66" fmla="*/ 2147483647 w 3198"/>
                <a:gd name="T67" fmla="*/ 2147483647 h 1217"/>
                <a:gd name="T68" fmla="*/ 2147483647 w 3198"/>
                <a:gd name="T69" fmla="*/ 2147483647 h 1217"/>
                <a:gd name="T70" fmla="*/ 2147483647 w 3198"/>
                <a:gd name="T71" fmla="*/ 2147483647 h 1217"/>
                <a:gd name="T72" fmla="*/ 2147483647 w 3198"/>
                <a:gd name="T73" fmla="*/ 2147483647 h 1217"/>
                <a:gd name="T74" fmla="*/ 2147483647 w 3198"/>
                <a:gd name="T75" fmla="*/ 2147483647 h 1217"/>
                <a:gd name="T76" fmla="*/ 2147483647 w 3198"/>
                <a:gd name="T77" fmla="*/ 2147483647 h 1217"/>
                <a:gd name="T78" fmla="*/ 2147483647 w 3198"/>
                <a:gd name="T79" fmla="*/ 2147483647 h 1217"/>
                <a:gd name="T80" fmla="*/ 2147483647 w 3198"/>
                <a:gd name="T81" fmla="*/ 2147483647 h 1217"/>
                <a:gd name="T82" fmla="*/ 2147483647 w 3198"/>
                <a:gd name="T83" fmla="*/ 2147483647 h 1217"/>
                <a:gd name="T84" fmla="*/ 2147483647 w 3198"/>
                <a:gd name="T85" fmla="*/ 2147483647 h 1217"/>
                <a:gd name="T86" fmla="*/ 2147483647 w 3198"/>
                <a:gd name="T87" fmla="*/ 2147483647 h 1217"/>
                <a:gd name="T88" fmla="*/ 2147483647 w 3198"/>
                <a:gd name="T89" fmla="*/ 2147483647 h 1217"/>
                <a:gd name="T90" fmla="*/ 2147483647 w 3198"/>
                <a:gd name="T91" fmla="*/ 2147483647 h 1217"/>
                <a:gd name="T92" fmla="*/ 2147483647 w 3198"/>
                <a:gd name="T93" fmla="*/ 2147483647 h 1217"/>
                <a:gd name="T94" fmla="*/ 2147483647 w 3198"/>
                <a:gd name="T95" fmla="*/ 2147483647 h 1217"/>
                <a:gd name="T96" fmla="*/ 2147483647 w 3198"/>
                <a:gd name="T97" fmla="*/ 2147483647 h 1217"/>
                <a:gd name="T98" fmla="*/ 2147483647 w 3198"/>
                <a:gd name="T99" fmla="*/ 2147483647 h 1217"/>
                <a:gd name="T100" fmla="*/ 2147483647 w 3198"/>
                <a:gd name="T101" fmla="*/ 2147483647 h 1217"/>
                <a:gd name="T102" fmla="*/ 2147483647 w 3198"/>
                <a:gd name="T103" fmla="*/ 2147483647 h 1217"/>
                <a:gd name="T104" fmla="*/ 2147483647 w 3198"/>
                <a:gd name="T105" fmla="*/ 2147483647 h 1217"/>
                <a:gd name="T106" fmla="*/ 2147483647 w 3198"/>
                <a:gd name="T107" fmla="*/ 2147483647 h 1217"/>
                <a:gd name="T108" fmla="*/ 2147483647 w 3198"/>
                <a:gd name="T109" fmla="*/ 0 h 12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198" h="1217">
                  <a:moveTo>
                    <a:pt x="0" y="1217"/>
                  </a:moveTo>
                  <a:lnTo>
                    <a:pt x="194" y="1217"/>
                  </a:lnTo>
                  <a:lnTo>
                    <a:pt x="194" y="1205"/>
                  </a:lnTo>
                  <a:lnTo>
                    <a:pt x="206" y="1205"/>
                  </a:lnTo>
                  <a:lnTo>
                    <a:pt x="206" y="1183"/>
                  </a:lnTo>
                  <a:lnTo>
                    <a:pt x="213" y="1183"/>
                  </a:lnTo>
                  <a:lnTo>
                    <a:pt x="213" y="1169"/>
                  </a:lnTo>
                  <a:lnTo>
                    <a:pt x="227" y="1169"/>
                  </a:lnTo>
                  <a:lnTo>
                    <a:pt x="227" y="1157"/>
                  </a:lnTo>
                  <a:lnTo>
                    <a:pt x="239" y="1157"/>
                  </a:lnTo>
                  <a:lnTo>
                    <a:pt x="239" y="1140"/>
                  </a:lnTo>
                  <a:lnTo>
                    <a:pt x="249" y="1140"/>
                  </a:lnTo>
                  <a:lnTo>
                    <a:pt x="249" y="1133"/>
                  </a:lnTo>
                  <a:lnTo>
                    <a:pt x="270" y="1133"/>
                  </a:lnTo>
                  <a:lnTo>
                    <a:pt x="270" y="1119"/>
                  </a:lnTo>
                  <a:lnTo>
                    <a:pt x="334" y="1119"/>
                  </a:lnTo>
                  <a:lnTo>
                    <a:pt x="334" y="1110"/>
                  </a:lnTo>
                  <a:lnTo>
                    <a:pt x="350" y="1110"/>
                  </a:lnTo>
                  <a:lnTo>
                    <a:pt x="350" y="1095"/>
                  </a:lnTo>
                  <a:lnTo>
                    <a:pt x="362" y="1095"/>
                  </a:lnTo>
                  <a:lnTo>
                    <a:pt x="362" y="1081"/>
                  </a:lnTo>
                  <a:lnTo>
                    <a:pt x="372" y="1081"/>
                  </a:lnTo>
                  <a:lnTo>
                    <a:pt x="372" y="1069"/>
                  </a:lnTo>
                  <a:lnTo>
                    <a:pt x="410" y="1069"/>
                  </a:lnTo>
                  <a:lnTo>
                    <a:pt x="410" y="1060"/>
                  </a:lnTo>
                  <a:lnTo>
                    <a:pt x="419" y="1060"/>
                  </a:lnTo>
                  <a:lnTo>
                    <a:pt x="419" y="1045"/>
                  </a:lnTo>
                  <a:lnTo>
                    <a:pt x="431" y="1045"/>
                  </a:lnTo>
                  <a:lnTo>
                    <a:pt x="431" y="1026"/>
                  </a:lnTo>
                  <a:lnTo>
                    <a:pt x="440" y="1026"/>
                  </a:lnTo>
                  <a:lnTo>
                    <a:pt x="440" y="1012"/>
                  </a:lnTo>
                  <a:lnTo>
                    <a:pt x="448" y="1012"/>
                  </a:lnTo>
                  <a:lnTo>
                    <a:pt x="448" y="1000"/>
                  </a:lnTo>
                  <a:lnTo>
                    <a:pt x="466" y="1000"/>
                  </a:lnTo>
                  <a:lnTo>
                    <a:pt x="466" y="986"/>
                  </a:lnTo>
                  <a:lnTo>
                    <a:pt x="481" y="986"/>
                  </a:lnTo>
                  <a:lnTo>
                    <a:pt x="481" y="972"/>
                  </a:lnTo>
                  <a:lnTo>
                    <a:pt x="488" y="972"/>
                  </a:lnTo>
                  <a:lnTo>
                    <a:pt x="488" y="934"/>
                  </a:lnTo>
                  <a:lnTo>
                    <a:pt x="545" y="934"/>
                  </a:lnTo>
                  <a:lnTo>
                    <a:pt x="545" y="927"/>
                  </a:lnTo>
                  <a:lnTo>
                    <a:pt x="556" y="927"/>
                  </a:lnTo>
                  <a:lnTo>
                    <a:pt x="556" y="908"/>
                  </a:lnTo>
                  <a:lnTo>
                    <a:pt x="564" y="908"/>
                  </a:lnTo>
                  <a:lnTo>
                    <a:pt x="564" y="884"/>
                  </a:lnTo>
                  <a:lnTo>
                    <a:pt x="573" y="884"/>
                  </a:lnTo>
                  <a:lnTo>
                    <a:pt x="573" y="872"/>
                  </a:lnTo>
                  <a:lnTo>
                    <a:pt x="585" y="872"/>
                  </a:lnTo>
                  <a:lnTo>
                    <a:pt x="585" y="855"/>
                  </a:lnTo>
                  <a:lnTo>
                    <a:pt x="599" y="855"/>
                  </a:lnTo>
                  <a:lnTo>
                    <a:pt x="599" y="848"/>
                  </a:lnTo>
                  <a:lnTo>
                    <a:pt x="609" y="848"/>
                  </a:lnTo>
                  <a:lnTo>
                    <a:pt x="609" y="836"/>
                  </a:lnTo>
                  <a:lnTo>
                    <a:pt x="618" y="836"/>
                  </a:lnTo>
                  <a:lnTo>
                    <a:pt x="618" y="820"/>
                  </a:lnTo>
                  <a:lnTo>
                    <a:pt x="625" y="820"/>
                  </a:lnTo>
                  <a:lnTo>
                    <a:pt x="625" y="798"/>
                  </a:lnTo>
                  <a:lnTo>
                    <a:pt x="632" y="798"/>
                  </a:lnTo>
                  <a:lnTo>
                    <a:pt x="632" y="744"/>
                  </a:lnTo>
                  <a:lnTo>
                    <a:pt x="689" y="744"/>
                  </a:lnTo>
                  <a:lnTo>
                    <a:pt x="689" y="737"/>
                  </a:lnTo>
                  <a:lnTo>
                    <a:pt x="708" y="737"/>
                  </a:lnTo>
                  <a:lnTo>
                    <a:pt x="708" y="727"/>
                  </a:lnTo>
                  <a:lnTo>
                    <a:pt x="725" y="727"/>
                  </a:lnTo>
                  <a:lnTo>
                    <a:pt x="725" y="718"/>
                  </a:lnTo>
                  <a:lnTo>
                    <a:pt x="743" y="718"/>
                  </a:lnTo>
                  <a:lnTo>
                    <a:pt x="743" y="710"/>
                  </a:lnTo>
                  <a:lnTo>
                    <a:pt x="760" y="710"/>
                  </a:lnTo>
                  <a:lnTo>
                    <a:pt x="760" y="699"/>
                  </a:lnTo>
                  <a:lnTo>
                    <a:pt x="781" y="699"/>
                  </a:lnTo>
                  <a:lnTo>
                    <a:pt x="781" y="691"/>
                  </a:lnTo>
                  <a:lnTo>
                    <a:pt x="1037" y="691"/>
                  </a:lnTo>
                  <a:lnTo>
                    <a:pt x="1037" y="684"/>
                  </a:lnTo>
                  <a:lnTo>
                    <a:pt x="1061" y="684"/>
                  </a:lnTo>
                  <a:lnTo>
                    <a:pt x="1061" y="672"/>
                  </a:lnTo>
                  <a:lnTo>
                    <a:pt x="1073" y="672"/>
                  </a:lnTo>
                  <a:lnTo>
                    <a:pt x="1073" y="658"/>
                  </a:lnTo>
                  <a:lnTo>
                    <a:pt x="1084" y="658"/>
                  </a:lnTo>
                  <a:lnTo>
                    <a:pt x="1084" y="649"/>
                  </a:lnTo>
                  <a:lnTo>
                    <a:pt x="1103" y="649"/>
                  </a:lnTo>
                  <a:lnTo>
                    <a:pt x="1103" y="642"/>
                  </a:lnTo>
                  <a:lnTo>
                    <a:pt x="1113" y="642"/>
                  </a:lnTo>
                  <a:lnTo>
                    <a:pt x="1113" y="634"/>
                  </a:lnTo>
                  <a:lnTo>
                    <a:pt x="1129" y="634"/>
                  </a:lnTo>
                  <a:lnTo>
                    <a:pt x="1129" y="625"/>
                  </a:lnTo>
                  <a:lnTo>
                    <a:pt x="1139" y="625"/>
                  </a:lnTo>
                  <a:lnTo>
                    <a:pt x="1139" y="620"/>
                  </a:lnTo>
                  <a:lnTo>
                    <a:pt x="1151" y="620"/>
                  </a:lnTo>
                  <a:lnTo>
                    <a:pt x="1151" y="611"/>
                  </a:lnTo>
                  <a:lnTo>
                    <a:pt x="1162" y="611"/>
                  </a:lnTo>
                  <a:lnTo>
                    <a:pt x="1162" y="599"/>
                  </a:lnTo>
                  <a:lnTo>
                    <a:pt x="1174" y="599"/>
                  </a:lnTo>
                  <a:lnTo>
                    <a:pt x="1174" y="589"/>
                  </a:lnTo>
                  <a:lnTo>
                    <a:pt x="1186" y="589"/>
                  </a:lnTo>
                  <a:lnTo>
                    <a:pt x="1186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203" y="570"/>
                  </a:lnTo>
                  <a:lnTo>
                    <a:pt x="1203" y="563"/>
                  </a:lnTo>
                  <a:lnTo>
                    <a:pt x="1217" y="563"/>
                  </a:lnTo>
                  <a:lnTo>
                    <a:pt x="1217" y="554"/>
                  </a:lnTo>
                  <a:lnTo>
                    <a:pt x="1233" y="554"/>
                  </a:lnTo>
                  <a:lnTo>
                    <a:pt x="1233" y="542"/>
                  </a:lnTo>
                  <a:lnTo>
                    <a:pt x="1305" y="542"/>
                  </a:lnTo>
                  <a:lnTo>
                    <a:pt x="1305" y="535"/>
                  </a:lnTo>
                  <a:lnTo>
                    <a:pt x="1323" y="535"/>
                  </a:lnTo>
                  <a:lnTo>
                    <a:pt x="1323" y="527"/>
                  </a:lnTo>
                  <a:lnTo>
                    <a:pt x="1338" y="527"/>
                  </a:lnTo>
                  <a:lnTo>
                    <a:pt x="1338" y="518"/>
                  </a:lnTo>
                  <a:lnTo>
                    <a:pt x="1347" y="518"/>
                  </a:lnTo>
                  <a:lnTo>
                    <a:pt x="1347" y="508"/>
                  </a:lnTo>
                  <a:lnTo>
                    <a:pt x="1361" y="508"/>
                  </a:lnTo>
                  <a:lnTo>
                    <a:pt x="1361" y="497"/>
                  </a:lnTo>
                  <a:lnTo>
                    <a:pt x="1418" y="497"/>
                  </a:lnTo>
                  <a:lnTo>
                    <a:pt x="1418" y="489"/>
                  </a:lnTo>
                  <a:lnTo>
                    <a:pt x="1428" y="489"/>
                  </a:lnTo>
                  <a:lnTo>
                    <a:pt x="1428" y="475"/>
                  </a:lnTo>
                  <a:lnTo>
                    <a:pt x="1437" y="475"/>
                  </a:lnTo>
                  <a:lnTo>
                    <a:pt x="1437" y="461"/>
                  </a:lnTo>
                  <a:lnTo>
                    <a:pt x="1444" y="461"/>
                  </a:lnTo>
                  <a:lnTo>
                    <a:pt x="1444" y="442"/>
                  </a:lnTo>
                  <a:lnTo>
                    <a:pt x="1451" y="442"/>
                  </a:lnTo>
                  <a:lnTo>
                    <a:pt x="1451" y="409"/>
                  </a:lnTo>
                  <a:lnTo>
                    <a:pt x="1461" y="409"/>
                  </a:lnTo>
                  <a:lnTo>
                    <a:pt x="1461" y="378"/>
                  </a:lnTo>
                  <a:lnTo>
                    <a:pt x="1465" y="378"/>
                  </a:lnTo>
                  <a:lnTo>
                    <a:pt x="1465" y="356"/>
                  </a:lnTo>
                  <a:lnTo>
                    <a:pt x="1745" y="356"/>
                  </a:lnTo>
                  <a:lnTo>
                    <a:pt x="1745" y="349"/>
                  </a:lnTo>
                  <a:lnTo>
                    <a:pt x="1757" y="349"/>
                  </a:lnTo>
                  <a:lnTo>
                    <a:pt x="1757" y="304"/>
                  </a:lnTo>
                  <a:lnTo>
                    <a:pt x="1821" y="304"/>
                  </a:lnTo>
                  <a:lnTo>
                    <a:pt x="1821" y="288"/>
                  </a:lnTo>
                  <a:lnTo>
                    <a:pt x="1830" y="288"/>
                  </a:lnTo>
                  <a:lnTo>
                    <a:pt x="1830" y="271"/>
                  </a:lnTo>
                  <a:lnTo>
                    <a:pt x="1842" y="271"/>
                  </a:lnTo>
                  <a:lnTo>
                    <a:pt x="1842" y="252"/>
                  </a:lnTo>
                  <a:lnTo>
                    <a:pt x="1861" y="252"/>
                  </a:lnTo>
                  <a:lnTo>
                    <a:pt x="1861" y="245"/>
                  </a:lnTo>
                  <a:lnTo>
                    <a:pt x="1892" y="245"/>
                  </a:lnTo>
                  <a:lnTo>
                    <a:pt x="1892" y="235"/>
                  </a:lnTo>
                  <a:lnTo>
                    <a:pt x="1913" y="235"/>
                  </a:lnTo>
                  <a:lnTo>
                    <a:pt x="1913" y="226"/>
                  </a:lnTo>
                  <a:lnTo>
                    <a:pt x="1944" y="226"/>
                  </a:lnTo>
                  <a:lnTo>
                    <a:pt x="1944" y="219"/>
                  </a:lnTo>
                  <a:lnTo>
                    <a:pt x="1974" y="219"/>
                  </a:lnTo>
                  <a:lnTo>
                    <a:pt x="1974" y="209"/>
                  </a:lnTo>
                  <a:lnTo>
                    <a:pt x="2008" y="209"/>
                  </a:lnTo>
                  <a:lnTo>
                    <a:pt x="2008" y="202"/>
                  </a:lnTo>
                  <a:lnTo>
                    <a:pt x="2152" y="202"/>
                  </a:lnTo>
                  <a:lnTo>
                    <a:pt x="2152" y="190"/>
                  </a:lnTo>
                  <a:lnTo>
                    <a:pt x="2164" y="190"/>
                  </a:lnTo>
                  <a:lnTo>
                    <a:pt x="2164" y="159"/>
                  </a:lnTo>
                  <a:lnTo>
                    <a:pt x="2183" y="159"/>
                  </a:lnTo>
                  <a:lnTo>
                    <a:pt x="2183" y="145"/>
                  </a:lnTo>
                  <a:lnTo>
                    <a:pt x="2195" y="145"/>
                  </a:lnTo>
                  <a:lnTo>
                    <a:pt x="2195" y="119"/>
                  </a:lnTo>
                  <a:lnTo>
                    <a:pt x="2202" y="119"/>
                  </a:lnTo>
                  <a:lnTo>
                    <a:pt x="2202" y="105"/>
                  </a:lnTo>
                  <a:lnTo>
                    <a:pt x="2261" y="105"/>
                  </a:lnTo>
                  <a:lnTo>
                    <a:pt x="2261" y="57"/>
                  </a:lnTo>
                  <a:lnTo>
                    <a:pt x="3002" y="57"/>
                  </a:lnTo>
                  <a:lnTo>
                    <a:pt x="3002" y="45"/>
                  </a:lnTo>
                  <a:lnTo>
                    <a:pt x="3014" y="45"/>
                  </a:lnTo>
                  <a:lnTo>
                    <a:pt x="3014" y="0"/>
                  </a:lnTo>
                  <a:lnTo>
                    <a:pt x="3198" y="0"/>
                  </a:lnTo>
                </a:path>
              </a:pathLst>
            </a:custGeom>
            <a:noFill/>
            <a:ln w="38100" cap="flat">
              <a:solidFill>
                <a:srgbClr val="404853"/>
              </a:solidFill>
              <a:prstDash val="solid"/>
              <a:miter lim="800000"/>
              <a:headEnd/>
              <a:tailEnd/>
            </a:ln>
            <a:effectLst>
              <a:outerShdw blurRad="63500" dist="25400" dir="2700000" algn="tl" rotWithShape="0">
                <a:prstClr val="black">
                  <a:alpha val="23000"/>
                </a:prstClr>
              </a:outerShdw>
            </a:effectLst>
            <a:ex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2317666" y="4055647"/>
              <a:ext cx="4919262" cy="725911"/>
            </a:xfrm>
            <a:custGeom>
              <a:avLst/>
              <a:gdLst>
                <a:gd name="T0" fmla="*/ 2147483647 w 3203"/>
                <a:gd name="T1" fmla="*/ 2147483647 h 514"/>
                <a:gd name="T2" fmla="*/ 2147483647 w 3203"/>
                <a:gd name="T3" fmla="*/ 2147483647 h 514"/>
                <a:gd name="T4" fmla="*/ 2147483647 w 3203"/>
                <a:gd name="T5" fmla="*/ 2147483647 h 514"/>
                <a:gd name="T6" fmla="*/ 2147483647 w 3203"/>
                <a:gd name="T7" fmla="*/ 2147483647 h 514"/>
                <a:gd name="T8" fmla="*/ 2147483647 w 3203"/>
                <a:gd name="T9" fmla="*/ 2147483647 h 514"/>
                <a:gd name="T10" fmla="*/ 2147483647 w 3203"/>
                <a:gd name="T11" fmla="*/ 2147483647 h 514"/>
                <a:gd name="T12" fmla="*/ 2147483647 w 3203"/>
                <a:gd name="T13" fmla="*/ 2147483647 h 514"/>
                <a:gd name="T14" fmla="*/ 2147483647 w 3203"/>
                <a:gd name="T15" fmla="*/ 2147483647 h 514"/>
                <a:gd name="T16" fmla="*/ 2147483647 w 3203"/>
                <a:gd name="T17" fmla="*/ 2147483647 h 514"/>
                <a:gd name="T18" fmla="*/ 2147483647 w 3203"/>
                <a:gd name="T19" fmla="*/ 2147483647 h 514"/>
                <a:gd name="T20" fmla="*/ 2147483647 w 3203"/>
                <a:gd name="T21" fmla="*/ 2147483647 h 514"/>
                <a:gd name="T22" fmla="*/ 2147483647 w 3203"/>
                <a:gd name="T23" fmla="*/ 2147483647 h 514"/>
                <a:gd name="T24" fmla="*/ 2147483647 w 3203"/>
                <a:gd name="T25" fmla="*/ 2147483647 h 514"/>
                <a:gd name="T26" fmla="*/ 2147483647 w 3203"/>
                <a:gd name="T27" fmla="*/ 2147483647 h 514"/>
                <a:gd name="T28" fmla="*/ 2147483647 w 3203"/>
                <a:gd name="T29" fmla="*/ 2147483647 h 514"/>
                <a:gd name="T30" fmla="*/ 2147483647 w 3203"/>
                <a:gd name="T31" fmla="*/ 2147483647 h 514"/>
                <a:gd name="T32" fmla="*/ 2147483647 w 3203"/>
                <a:gd name="T33" fmla="*/ 2147483647 h 514"/>
                <a:gd name="T34" fmla="*/ 2147483647 w 3203"/>
                <a:gd name="T35" fmla="*/ 2147483647 h 514"/>
                <a:gd name="T36" fmla="*/ 2147483647 w 3203"/>
                <a:gd name="T37" fmla="*/ 2147483647 h 514"/>
                <a:gd name="T38" fmla="*/ 2147483647 w 3203"/>
                <a:gd name="T39" fmla="*/ 2147483647 h 514"/>
                <a:gd name="T40" fmla="*/ 2147483647 w 3203"/>
                <a:gd name="T41" fmla="*/ 2147483647 h 514"/>
                <a:gd name="T42" fmla="*/ 2147483647 w 3203"/>
                <a:gd name="T43" fmla="*/ 2147483647 h 514"/>
                <a:gd name="T44" fmla="*/ 2147483647 w 3203"/>
                <a:gd name="T45" fmla="*/ 2147483647 h 514"/>
                <a:gd name="T46" fmla="*/ 2147483647 w 3203"/>
                <a:gd name="T47" fmla="*/ 2147483647 h 514"/>
                <a:gd name="T48" fmla="*/ 2147483647 w 3203"/>
                <a:gd name="T49" fmla="*/ 2147483647 h 514"/>
                <a:gd name="T50" fmla="*/ 2147483647 w 3203"/>
                <a:gd name="T51" fmla="*/ 2147483647 h 514"/>
                <a:gd name="T52" fmla="*/ 2147483647 w 3203"/>
                <a:gd name="T53" fmla="*/ 2147483647 h 514"/>
                <a:gd name="T54" fmla="*/ 2147483647 w 3203"/>
                <a:gd name="T55" fmla="*/ 2147483647 h 514"/>
                <a:gd name="T56" fmla="*/ 2147483647 w 3203"/>
                <a:gd name="T57" fmla="*/ 2147483647 h 514"/>
                <a:gd name="T58" fmla="*/ 2147483647 w 3203"/>
                <a:gd name="T59" fmla="*/ 2147483647 h 514"/>
                <a:gd name="T60" fmla="*/ 2147483647 w 3203"/>
                <a:gd name="T61" fmla="*/ 2147483647 h 514"/>
                <a:gd name="T62" fmla="*/ 2147483647 w 3203"/>
                <a:gd name="T63" fmla="*/ 2147483647 h 514"/>
                <a:gd name="T64" fmla="*/ 2147483647 w 3203"/>
                <a:gd name="T65" fmla="*/ 2147483647 h 514"/>
                <a:gd name="T66" fmla="*/ 2147483647 w 3203"/>
                <a:gd name="T67" fmla="*/ 0 h 5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03" h="514">
                  <a:moveTo>
                    <a:pt x="0" y="514"/>
                  </a:moveTo>
                  <a:lnTo>
                    <a:pt x="97" y="514"/>
                  </a:lnTo>
                  <a:lnTo>
                    <a:pt x="97" y="480"/>
                  </a:lnTo>
                  <a:lnTo>
                    <a:pt x="120" y="480"/>
                  </a:lnTo>
                  <a:lnTo>
                    <a:pt x="120" y="473"/>
                  </a:lnTo>
                  <a:lnTo>
                    <a:pt x="402" y="473"/>
                  </a:lnTo>
                  <a:lnTo>
                    <a:pt x="402" y="422"/>
                  </a:lnTo>
                  <a:lnTo>
                    <a:pt x="480" y="422"/>
                  </a:lnTo>
                  <a:lnTo>
                    <a:pt x="480" y="377"/>
                  </a:lnTo>
                  <a:lnTo>
                    <a:pt x="816" y="377"/>
                  </a:lnTo>
                  <a:lnTo>
                    <a:pt x="816" y="367"/>
                  </a:lnTo>
                  <a:lnTo>
                    <a:pt x="850" y="367"/>
                  </a:lnTo>
                  <a:lnTo>
                    <a:pt x="850" y="360"/>
                  </a:lnTo>
                  <a:lnTo>
                    <a:pt x="866" y="360"/>
                  </a:lnTo>
                  <a:lnTo>
                    <a:pt x="866" y="348"/>
                  </a:lnTo>
                  <a:lnTo>
                    <a:pt x="885" y="348"/>
                  </a:lnTo>
                  <a:lnTo>
                    <a:pt x="885" y="338"/>
                  </a:lnTo>
                  <a:lnTo>
                    <a:pt x="902" y="338"/>
                  </a:lnTo>
                  <a:lnTo>
                    <a:pt x="902" y="331"/>
                  </a:lnTo>
                  <a:lnTo>
                    <a:pt x="925" y="331"/>
                  </a:lnTo>
                  <a:lnTo>
                    <a:pt x="925" y="322"/>
                  </a:lnTo>
                  <a:lnTo>
                    <a:pt x="1039" y="322"/>
                  </a:lnTo>
                  <a:lnTo>
                    <a:pt x="1039" y="314"/>
                  </a:lnTo>
                  <a:lnTo>
                    <a:pt x="1060" y="314"/>
                  </a:lnTo>
                  <a:lnTo>
                    <a:pt x="1060" y="300"/>
                  </a:lnTo>
                  <a:lnTo>
                    <a:pt x="1072" y="300"/>
                  </a:lnTo>
                  <a:lnTo>
                    <a:pt x="1072" y="286"/>
                  </a:lnTo>
                  <a:lnTo>
                    <a:pt x="1089" y="286"/>
                  </a:lnTo>
                  <a:lnTo>
                    <a:pt x="1089" y="271"/>
                  </a:lnTo>
                  <a:lnTo>
                    <a:pt x="2166" y="271"/>
                  </a:lnTo>
                  <a:lnTo>
                    <a:pt x="2166" y="257"/>
                  </a:lnTo>
                  <a:lnTo>
                    <a:pt x="2178" y="257"/>
                  </a:lnTo>
                  <a:lnTo>
                    <a:pt x="2178" y="216"/>
                  </a:lnTo>
                  <a:lnTo>
                    <a:pt x="2339" y="216"/>
                  </a:lnTo>
                  <a:lnTo>
                    <a:pt x="2339" y="207"/>
                  </a:lnTo>
                  <a:lnTo>
                    <a:pt x="2350" y="207"/>
                  </a:lnTo>
                  <a:lnTo>
                    <a:pt x="2350" y="192"/>
                  </a:lnTo>
                  <a:lnTo>
                    <a:pt x="2369" y="192"/>
                  </a:lnTo>
                  <a:lnTo>
                    <a:pt x="2369" y="175"/>
                  </a:lnTo>
                  <a:lnTo>
                    <a:pt x="2386" y="175"/>
                  </a:lnTo>
                  <a:lnTo>
                    <a:pt x="2386" y="166"/>
                  </a:lnTo>
                  <a:lnTo>
                    <a:pt x="2400" y="166"/>
                  </a:lnTo>
                  <a:lnTo>
                    <a:pt x="2400" y="156"/>
                  </a:lnTo>
                  <a:lnTo>
                    <a:pt x="2431" y="156"/>
                  </a:lnTo>
                  <a:lnTo>
                    <a:pt x="2431" y="147"/>
                  </a:lnTo>
                  <a:lnTo>
                    <a:pt x="2457" y="147"/>
                  </a:lnTo>
                  <a:lnTo>
                    <a:pt x="2457" y="135"/>
                  </a:lnTo>
                  <a:lnTo>
                    <a:pt x="2488" y="135"/>
                  </a:lnTo>
                  <a:lnTo>
                    <a:pt x="2488" y="127"/>
                  </a:lnTo>
                  <a:lnTo>
                    <a:pt x="2511" y="127"/>
                  </a:lnTo>
                  <a:lnTo>
                    <a:pt x="2511" y="118"/>
                  </a:lnTo>
                  <a:lnTo>
                    <a:pt x="2530" y="118"/>
                  </a:lnTo>
                  <a:lnTo>
                    <a:pt x="2530" y="108"/>
                  </a:lnTo>
                  <a:lnTo>
                    <a:pt x="2545" y="108"/>
                  </a:lnTo>
                  <a:lnTo>
                    <a:pt x="2545" y="99"/>
                  </a:lnTo>
                  <a:lnTo>
                    <a:pt x="2554" y="99"/>
                  </a:lnTo>
                  <a:lnTo>
                    <a:pt x="2554" y="77"/>
                  </a:lnTo>
                  <a:lnTo>
                    <a:pt x="2556" y="77"/>
                  </a:lnTo>
                  <a:lnTo>
                    <a:pt x="2556" y="58"/>
                  </a:lnTo>
                  <a:lnTo>
                    <a:pt x="3016" y="58"/>
                  </a:lnTo>
                  <a:lnTo>
                    <a:pt x="3016" y="51"/>
                  </a:lnTo>
                  <a:lnTo>
                    <a:pt x="3027" y="51"/>
                  </a:lnTo>
                  <a:lnTo>
                    <a:pt x="3027" y="39"/>
                  </a:lnTo>
                  <a:lnTo>
                    <a:pt x="3039" y="39"/>
                  </a:lnTo>
                  <a:lnTo>
                    <a:pt x="3039" y="15"/>
                  </a:lnTo>
                  <a:lnTo>
                    <a:pt x="3046" y="15"/>
                  </a:lnTo>
                  <a:lnTo>
                    <a:pt x="3046" y="0"/>
                  </a:lnTo>
                  <a:lnTo>
                    <a:pt x="3203" y="0"/>
                  </a:lnTo>
                </a:path>
              </a:pathLst>
            </a:custGeom>
            <a:noFill/>
            <a:ln w="38100" cap="flat">
              <a:solidFill>
                <a:srgbClr val="FB961D"/>
              </a:solidFill>
              <a:prstDash val="solid"/>
              <a:miter lim="800000"/>
              <a:headEnd/>
              <a:tailEnd/>
            </a:ln>
            <a:effectLst>
              <a:outerShdw blurRad="63500" dist="25400" dir="2700000" algn="tl" rotWithShape="0">
                <a:prstClr val="black">
                  <a:alpha val="23000"/>
                </a:prstClr>
              </a:outerShdw>
            </a:effectLst>
            <a:ex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7" name="TextBox 25"/>
            <p:cNvSpPr txBox="1">
              <a:spLocks noChangeArrowheads="1"/>
            </p:cNvSpPr>
            <p:nvPr/>
          </p:nvSpPr>
          <p:spPr bwMode="auto">
            <a:xfrm>
              <a:off x="5881804" y="2754702"/>
              <a:ext cx="1457171" cy="3045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914400">
                <a:defRPr/>
              </a:pPr>
              <a:r>
                <a:rPr lang="en-GB" sz="1600" b="1" dirty="0" smtClean="0">
                  <a:solidFill>
                    <a:srgbClr val="404853"/>
                  </a:solidFill>
                  <a:latin typeface="+mj-lt"/>
                  <a:cs typeface="Arial" charset="0"/>
                </a:rPr>
                <a:t>Placebo</a:t>
              </a:r>
            </a:p>
          </p:txBody>
        </p:sp>
        <p:sp>
          <p:nvSpPr>
            <p:cNvPr id="68" name="TextBox 26"/>
            <p:cNvSpPr txBox="1">
              <a:spLocks noChangeArrowheads="1"/>
            </p:cNvSpPr>
            <p:nvPr/>
          </p:nvSpPr>
          <p:spPr bwMode="auto">
            <a:xfrm>
              <a:off x="5881804" y="3758166"/>
              <a:ext cx="1457171" cy="3031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914400">
                <a:defRPr/>
              </a:pPr>
              <a:r>
                <a:rPr lang="en-GB" sz="1600" b="1" dirty="0" smtClean="0">
                  <a:solidFill>
                    <a:srgbClr val="FB961D"/>
                  </a:solidFill>
                  <a:latin typeface="+mj-lt"/>
                  <a:cs typeface="Arial" charset="0"/>
                </a:rPr>
                <a:t>FCM</a:t>
              </a:r>
            </a:p>
          </p:txBody>
        </p:sp>
        <p:sp>
          <p:nvSpPr>
            <p:cNvPr id="69" name="TextBox 1"/>
            <p:cNvSpPr txBox="1">
              <a:spLocks noChangeArrowheads="1"/>
            </p:cNvSpPr>
            <p:nvPr/>
          </p:nvSpPr>
          <p:spPr bwMode="auto">
            <a:xfrm>
              <a:off x="4775796" y="2320579"/>
              <a:ext cx="2563179" cy="6917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914400">
                <a:defRPr/>
              </a:pPr>
              <a:r>
                <a:rPr lang="en-GB" sz="1600" b="1" dirty="0" smtClean="0">
                  <a:solidFill>
                    <a:srgbClr val="4B003F"/>
                  </a:solidFill>
                  <a:latin typeface="+mj-lt"/>
                  <a:cs typeface="Arial" charset="0"/>
                </a:rPr>
                <a:t>Log–rank test P=0.009</a:t>
              </a:r>
            </a:p>
          </p:txBody>
        </p:sp>
      </p:grpSp>
      <p:pic>
        <p:nvPicPr>
          <p:cNvPr id="32" name="Picture 38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087" y="122514"/>
            <a:ext cx="123210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4609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3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15CBE9-724F-42E9-A655-398112D90C58}" type="slidenum">
              <a:rPr lang="en-US">
                <a:latin typeface="Verdana" pitchFamily="34" charset="0"/>
                <a:cs typeface="Arial" pitchFamily="34" charset="0"/>
              </a:rPr>
              <a:pPr/>
              <a:t>38</a:t>
            </a:fld>
            <a:endParaRPr lang="en-US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222250"/>
            <a:ext cx="9144000" cy="7431617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1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4F89F8-A72A-4AA9-B61D-2163CC1A1A87}" type="slidenum">
              <a:rPr lang="en-US" smtClean="0">
                <a:latin typeface="Verdana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39725" y="493713"/>
            <a:ext cx="7918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en-US" altLang="en-US" sz="40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409700"/>
            <a:ext cx="7018338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  <a:buFont typeface="Arial" pitchFamily="34" charset="0"/>
              <a:buChar char="•"/>
            </a:pPr>
            <a:endParaRPr lang="en-US" altLang="el-GR" sz="2400" dirty="0">
              <a:latin typeface="Calibri" pitchFamily="34" charset="0"/>
            </a:endParaRPr>
          </a:p>
          <a:p>
            <a:pPr>
              <a:spcBef>
                <a:spcPct val="35000"/>
              </a:spcBef>
            </a:pPr>
            <a:endParaRPr lang="en-US" altLang="el-GR" sz="2400" dirty="0">
              <a:latin typeface="Calibri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798381" y="1484313"/>
            <a:ext cx="6459794" cy="6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2800" b="1" u="sng" dirty="0">
                <a:solidFill>
                  <a:srgbClr val="002060"/>
                </a:solidFill>
                <a:latin typeface="Calibri" pitchFamily="34" charset="0"/>
              </a:rPr>
              <a:t>Oral medications</a:t>
            </a:r>
          </a:p>
          <a:p>
            <a:pPr lvl="1">
              <a:lnSpc>
                <a:spcPct val="120000"/>
              </a:lnSpc>
            </a:pPr>
            <a:r>
              <a:rPr lang="en-US" sz="2800" b="1" dirty="0" err="1" smtClean="0">
                <a:latin typeface="Calibri" pitchFamily="34" charset="0"/>
              </a:rPr>
              <a:t>Sacubitril</a:t>
            </a:r>
            <a:r>
              <a:rPr lang="en-US" sz="2800" b="1" dirty="0" smtClean="0">
                <a:latin typeface="Calibri" pitchFamily="34" charset="0"/>
              </a:rPr>
              <a:t>/</a:t>
            </a:r>
            <a:r>
              <a:rPr lang="en-US" sz="2800" b="1" dirty="0" err="1" smtClean="0">
                <a:latin typeface="Calibri" pitchFamily="34" charset="0"/>
              </a:rPr>
              <a:t>Valsartan</a:t>
            </a:r>
            <a:r>
              <a:rPr lang="en-US" sz="2800" b="1" dirty="0" smtClean="0">
                <a:latin typeface="Calibri" pitchFamily="34" charset="0"/>
              </a:rPr>
              <a:t> 200 mg  </a:t>
            </a:r>
            <a:r>
              <a:rPr lang="en-US" sz="2800" b="1" dirty="0">
                <a:latin typeface="Calibri" pitchFamily="34" charset="0"/>
              </a:rPr>
              <a:t>bid</a:t>
            </a:r>
          </a:p>
          <a:p>
            <a:pPr lvl="1">
              <a:lnSpc>
                <a:spcPct val="120000"/>
              </a:lnSpc>
            </a:pPr>
            <a:r>
              <a:rPr lang="en-US" sz="2800" b="1" dirty="0" err="1">
                <a:latin typeface="Calibri" pitchFamily="34" charset="0"/>
              </a:rPr>
              <a:t>Bisoprolol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7,5 mg</a:t>
            </a:r>
            <a:endParaRPr lang="en-US" sz="2800" b="1" dirty="0"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800" b="1" dirty="0" err="1">
                <a:latin typeface="Calibri" pitchFamily="34" charset="0"/>
              </a:rPr>
              <a:t>Furosemide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80 </a:t>
            </a:r>
            <a:r>
              <a:rPr lang="en-US" sz="2800" b="1" dirty="0">
                <a:latin typeface="Calibri" pitchFamily="34" charset="0"/>
              </a:rPr>
              <a:t>mg 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latin typeface="Calibri" pitchFamily="34" charset="0"/>
              </a:rPr>
              <a:t>Eplerenone </a:t>
            </a:r>
            <a:r>
              <a:rPr lang="en-US" sz="2800" b="1" dirty="0" smtClean="0">
                <a:latin typeface="Calibri" pitchFamily="34" charset="0"/>
              </a:rPr>
              <a:t>50 mg</a:t>
            </a:r>
          </a:p>
          <a:p>
            <a:pPr lvl="1">
              <a:lnSpc>
                <a:spcPct val="120000"/>
              </a:lnSpc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800" b="1" dirty="0" smtClean="0">
                <a:latin typeface="Calibri" pitchFamily="34" charset="0"/>
              </a:rPr>
              <a:t>ICD</a:t>
            </a:r>
          </a:p>
          <a:p>
            <a:pPr lvl="1">
              <a:lnSpc>
                <a:spcPct val="120000"/>
              </a:lnSpc>
            </a:pPr>
            <a:r>
              <a:rPr lang="en-US" sz="2800" b="1" dirty="0" smtClean="0">
                <a:latin typeface="Calibri" pitchFamily="34" charset="0"/>
              </a:rPr>
              <a:t>Management of co-morbidities</a:t>
            </a:r>
          </a:p>
          <a:p>
            <a:pPr lvl="1">
              <a:lnSpc>
                <a:spcPct val="120000"/>
              </a:lnSpc>
            </a:pPr>
            <a:r>
              <a:rPr lang="en-US" sz="2800" b="1" dirty="0" smtClean="0">
                <a:latin typeface="Calibri" pitchFamily="34" charset="0"/>
              </a:rPr>
              <a:t>Evaluation for transplantation/LVAD implantation</a:t>
            </a:r>
          </a:p>
          <a:p>
            <a:pPr lvl="1">
              <a:lnSpc>
                <a:spcPct val="120000"/>
              </a:lnSpc>
            </a:pPr>
            <a:endParaRPr lang="en-US" sz="2800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endParaRPr lang="en-US" sz="2800" dirty="0">
              <a:latin typeface="Calibri" pitchFamily="34" charset="0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en-US" altLang="en-US" sz="3600" b="1" dirty="0" smtClean="0">
                <a:solidFill>
                  <a:srgbClr val="000090"/>
                </a:solidFill>
                <a:ea typeface="ＭＳ Ｐゴシック" pitchFamily="34" charset="-128"/>
              </a:rPr>
              <a:t>Chronic management</a:t>
            </a:r>
          </a:p>
        </p:txBody>
      </p:sp>
      <p:cxnSp>
        <p:nvCxnSpPr>
          <p:cNvPr id="9" name="Straight Connector 5"/>
          <p:cNvCxnSpPr>
            <a:cxnSpLocks noChangeShapeType="1"/>
          </p:cNvCxnSpPr>
          <p:nvPr/>
        </p:nvCxnSpPr>
        <p:spPr bwMode="auto">
          <a:xfrm>
            <a:off x="0" y="1463675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20877" y="5309550"/>
            <a:ext cx="6589712" cy="15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46038"/>
            <a:ext cx="7927557" cy="9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1675" y="948606"/>
            <a:ext cx="5200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8735" y="1396282"/>
            <a:ext cx="3765303" cy="38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8160" cy="724396"/>
          </a:xfrm>
        </p:spPr>
        <p:txBody>
          <a:bodyPr tIns="12801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solidFill>
                  <a:srgbClr val="0070C0"/>
                </a:solidFill>
              </a:rPr>
              <a:t>Effects of ferric </a:t>
            </a:r>
            <a:r>
              <a:rPr lang="en-GB" sz="2000" b="1" dirty="0" err="1" smtClean="0">
                <a:solidFill>
                  <a:srgbClr val="0070C0"/>
                </a:solidFill>
              </a:rPr>
              <a:t>carboxymaltose</a:t>
            </a:r>
            <a:r>
              <a:rPr lang="en-GB" sz="2000" b="1" dirty="0" smtClean="0">
                <a:solidFill>
                  <a:srgbClr val="0070C0"/>
                </a:solidFill>
              </a:rPr>
              <a:t> on hospitalisations and mortality rates in iron‐deficient heart failure patients: an individual patient data meta‐analysis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952" y="1306342"/>
            <a:ext cx="7147741" cy="43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629349" y="5952865"/>
            <a:ext cx="4371075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European Journal of Heart Failure</a:t>
            </a:r>
            <a:br>
              <a:rPr lang="en-GB" sz="1600" b="1" dirty="0">
                <a:solidFill>
                  <a:srgbClr val="000000"/>
                </a:solidFill>
              </a:rPr>
            </a:br>
            <a:r>
              <a:rPr lang="en-GB" sz="1600" b="1" dirty="0">
                <a:solidFill>
                  <a:srgbClr val="000000"/>
                </a:solidFill>
              </a:rPr>
              <a:t>24 APR 2017 DOI: 10.1002/ejhf.823</a:t>
            </a:r>
            <a:br>
              <a:rPr lang="en-GB" sz="1600" b="1" dirty="0">
                <a:solidFill>
                  <a:srgbClr val="000000"/>
                </a:solidFill>
              </a:rPr>
            </a:br>
            <a:endParaRPr lang="en-GB" sz="1600" b="1" dirty="0">
              <a:solidFill>
                <a:srgbClr val="000000"/>
              </a:solidFill>
              <a:hlinkClick r:id="rId5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>
          <a:xfrm>
            <a:off x="468314" y="287868"/>
            <a:ext cx="8262937" cy="791633"/>
          </a:xfrm>
        </p:spPr>
        <p:txBody>
          <a:bodyPr/>
          <a:lstStyle/>
          <a:p>
            <a:endParaRPr lang="el-GR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5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9E5647-AAC6-4793-AF23-BC32EC058D2F}" type="slidenum">
              <a:rPr lang="en-GB" smtClean="0">
                <a:latin typeface="Verdana" pitchFamily="34" charset="0"/>
                <a:cs typeface="Arial" pitchFamily="34" charset="0"/>
              </a:rPr>
              <a:pPr/>
              <a:t>42</a:t>
            </a:fld>
            <a:endParaRPr lang="en-GB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69851"/>
            <a:ext cx="9144000" cy="6927851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468314" y="287868"/>
            <a:ext cx="8262937" cy="791633"/>
          </a:xfrm>
        </p:spPr>
        <p:txBody>
          <a:bodyPr/>
          <a:lstStyle/>
          <a:p>
            <a:endParaRPr lang="el-GR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C750C3-9B08-4926-A8A1-CB37BC5E022B}" type="slidenum">
              <a:rPr lang="en-GB" smtClean="0">
                <a:latin typeface="Verdana" pitchFamily="34" charset="0"/>
                <a:cs typeface="Arial" pitchFamily="34" charset="0"/>
              </a:rPr>
              <a:pPr/>
              <a:t>43</a:t>
            </a:fld>
            <a:endParaRPr lang="en-GB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5984"/>
            <a:ext cx="9144000" cy="6955368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468314" y="287868"/>
            <a:ext cx="8262937" cy="791633"/>
          </a:xfrm>
        </p:spPr>
        <p:txBody>
          <a:bodyPr/>
          <a:lstStyle/>
          <a:p>
            <a:endParaRPr lang="el-GR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3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E406C4-F0FD-460E-8CB0-91C0E876D6BC}" type="slidenum">
              <a:rPr lang="en-GB" smtClean="0">
                <a:latin typeface="Verdana" pitchFamily="34" charset="0"/>
                <a:cs typeface="Arial" pitchFamily="34" charset="0"/>
              </a:rPr>
              <a:pPr/>
              <a:t>44</a:t>
            </a:fld>
            <a:endParaRPr lang="en-GB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020984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468314" y="287868"/>
            <a:ext cx="8262937" cy="791633"/>
          </a:xfrm>
        </p:spPr>
        <p:txBody>
          <a:bodyPr/>
          <a:lstStyle/>
          <a:p>
            <a:endParaRPr lang="el-GR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7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C08BE-834D-4D03-8761-26EFC1810D45}" type="slidenum">
              <a:rPr lang="en-GB" smtClean="0">
                <a:latin typeface="Verdana" pitchFamily="34" charset="0"/>
                <a:cs typeface="Arial" pitchFamily="34" charset="0"/>
              </a:rPr>
              <a:pPr/>
              <a:t>45</a:t>
            </a:fld>
            <a:endParaRPr lang="en-GB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"/>
            <a:ext cx="9144000" cy="6921500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0181" y="0"/>
            <a:ext cx="9154181" cy="624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75" y="6247035"/>
            <a:ext cx="2762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6238"/>
            <a:ext cx="7618413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960" y="6057900"/>
            <a:ext cx="640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27010"/>
            <a:ext cx="9283784" cy="483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88" y="0"/>
            <a:ext cx="6779172" cy="126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1" y="507250"/>
            <a:ext cx="9133389" cy="565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0288" y="6321225"/>
            <a:ext cx="4543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en-US" altLang="en-US" sz="4000" b="1" dirty="0" smtClean="0">
                <a:solidFill>
                  <a:srgbClr val="000090"/>
                </a:solidFill>
                <a:ea typeface="ＭＳ Ｐゴシック" pitchFamily="34" charset="-128"/>
              </a:rPr>
              <a:t>Pt was Investigated for iron deficiency</a:t>
            </a:r>
            <a:endParaRPr lang="el-GR" altLang="en-US" sz="4000" b="1" dirty="0" smtClean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3600" b="1" dirty="0" smtClean="0">
                <a:ea typeface="ＭＳ Ｐゴシック" pitchFamily="34" charset="-128"/>
              </a:rPr>
              <a:t>Diagnostic work-up for anemia</a:t>
            </a:r>
          </a:p>
          <a:p>
            <a:pPr lvl="1" eaLnBrk="1" hangingPunct="1"/>
            <a:r>
              <a:rPr lang="en-US" altLang="en-US" sz="3200" b="1" dirty="0" smtClean="0">
                <a:ea typeface="ＭＳ Ｐゴシック" pitchFamily="34" charset="-128"/>
              </a:rPr>
              <a:t>History, lab test negative for malignancy</a:t>
            </a:r>
          </a:p>
          <a:p>
            <a:pPr lvl="1" eaLnBrk="1" hangingPunct="1"/>
            <a:r>
              <a:rPr lang="en-US" altLang="en-US" sz="3200" b="1" dirty="0" smtClean="0">
                <a:ea typeface="ＭＳ Ｐゴシック" pitchFamily="34" charset="-128"/>
              </a:rPr>
              <a:t>Iron deficiency (</a:t>
            </a:r>
            <a:r>
              <a:rPr lang="en-US" altLang="en-US" sz="3200" b="1" dirty="0" err="1" smtClean="0">
                <a:ea typeface="ＭＳ Ｐゴシック" pitchFamily="34" charset="-128"/>
              </a:rPr>
              <a:t>Ferritin</a:t>
            </a:r>
            <a:r>
              <a:rPr lang="en-US" altLang="en-US" sz="3200" b="1" dirty="0" smtClean="0">
                <a:ea typeface="ＭＳ Ｐゴシック" pitchFamily="34" charset="-128"/>
              </a:rPr>
              <a:t>=28 </a:t>
            </a:r>
            <a:r>
              <a:rPr lang="el-GR" altLang="en-US" sz="3200" b="1" dirty="0" smtClean="0">
                <a:ea typeface="ＭＳ Ｐゴシック" pitchFamily="34" charset="-128"/>
              </a:rPr>
              <a:t>μ</a:t>
            </a:r>
            <a:r>
              <a:rPr lang="en-US" altLang="en-US" sz="3200" b="1" dirty="0" smtClean="0">
                <a:ea typeface="ＭＳ Ｐゴシック" pitchFamily="34" charset="-128"/>
              </a:rPr>
              <a:t>g/L – TSAT=12%)</a:t>
            </a:r>
          </a:p>
          <a:p>
            <a:pPr lvl="1" eaLnBrk="1" hangingPunct="1"/>
            <a:r>
              <a:rPr lang="en-US" altLang="en-US" sz="3200" b="1" dirty="0" smtClean="0">
                <a:ea typeface="ＭＳ Ｐゴシック" pitchFamily="34" charset="-128"/>
              </a:rPr>
              <a:t>Folic acid, B12: normal</a:t>
            </a:r>
          </a:p>
          <a:p>
            <a:pPr lvl="1" eaLnBrk="1" hangingPunct="1"/>
            <a:r>
              <a:rPr lang="en-US" altLang="en-US" sz="3200" b="1" dirty="0" smtClean="0">
                <a:ea typeface="ＭＳ Ｐゴシック" pitchFamily="34" charset="-128"/>
              </a:rPr>
              <a:t>Gastrointestinal endoscopy: negative</a:t>
            </a:r>
          </a:p>
        </p:txBody>
      </p:sp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0" y="1463675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Iron therapy in HF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Unanswered questions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88823"/>
            <a:ext cx="854825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Large-scale trials?</a:t>
            </a:r>
            <a:endParaRPr lang="en-US" sz="2400" dirty="0"/>
          </a:p>
          <a:p>
            <a:r>
              <a:rPr lang="en-US" sz="2400" dirty="0" smtClean="0"/>
              <a:t>Prognosis?</a:t>
            </a:r>
          </a:p>
          <a:p>
            <a:r>
              <a:rPr lang="en-US" sz="2400" dirty="0"/>
              <a:t>Long-term safety?</a:t>
            </a:r>
          </a:p>
          <a:p>
            <a:r>
              <a:rPr lang="en-US" sz="2400" dirty="0" smtClean="0"/>
              <a:t>Who really benefits?</a:t>
            </a:r>
          </a:p>
          <a:p>
            <a:r>
              <a:rPr lang="en-US" sz="2400" dirty="0" err="1" smtClean="0"/>
              <a:t>Hb</a:t>
            </a:r>
            <a:r>
              <a:rPr lang="en-US" sz="2400" dirty="0" smtClean="0"/>
              <a:t> target in anemia?</a:t>
            </a:r>
          </a:p>
          <a:p>
            <a:r>
              <a:rPr lang="en-US" sz="2400" dirty="0" err="1"/>
              <a:t>Hb</a:t>
            </a:r>
            <a:r>
              <a:rPr lang="en-US" sz="2400" dirty="0"/>
              <a:t> </a:t>
            </a:r>
            <a:r>
              <a:rPr lang="en-US" sz="2400"/>
              <a:t>restoration </a:t>
            </a:r>
            <a:r>
              <a:rPr lang="en-US" sz="2400" smtClean="0"/>
              <a:t>rate?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9561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61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ID in HF: Ongoing trials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0227" y="1168221"/>
            <a:ext cx="6918386" cy="52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2912" y="2588290"/>
            <a:ext cx="8681706" cy="376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71" t="19986" r="26548" b="17953"/>
          <a:stretch/>
        </p:blipFill>
        <p:spPr bwMode="auto">
          <a:xfrm>
            <a:off x="2158182" y="0"/>
            <a:ext cx="4139380" cy="246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21" y="2105247"/>
            <a:ext cx="8091559" cy="353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52" y="316693"/>
            <a:ext cx="7683574" cy="16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 bwMode="auto">
          <a:xfrm flipV="1">
            <a:off x="3424348" y="4876800"/>
            <a:ext cx="1633427" cy="376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81013" y="2311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90"/>
                </a:solidFill>
                <a:ea typeface="ＭＳ Ｐゴシック" pitchFamily="34" charset="-128"/>
              </a:rPr>
              <a:t>THANK YOU FOR ATTENDING</a:t>
            </a:r>
            <a:endParaRPr lang="el-GR" sz="3600" smtClean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0" y="3479800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en-US" altLang="en-US" sz="4000" b="1" dirty="0" smtClean="0">
                <a:solidFill>
                  <a:srgbClr val="000090"/>
                </a:solidFill>
                <a:ea typeface="ＭＳ Ｐゴシック" pitchFamily="34" charset="-128"/>
              </a:rPr>
              <a:t>Iron deficiency management</a:t>
            </a:r>
            <a:endParaRPr lang="el-GR" altLang="en-US" sz="4000" b="1" dirty="0" smtClean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ea typeface="ＭＳ Ｐゴシック" pitchFamily="34" charset="-128"/>
                <a:sym typeface="Wingdings" pitchFamily="2" charset="2"/>
              </a:rPr>
              <a:t>Fe deficit(mg)=  = 1080mg</a:t>
            </a:r>
          </a:p>
          <a:p>
            <a:pPr eaLnBrk="1" hangingPunct="1"/>
            <a:r>
              <a:rPr lang="en-US" altLang="en-US" sz="2800" b="1" dirty="0" smtClean="0">
                <a:ea typeface="ＭＳ Ｐゴシック" pitchFamily="34" charset="-128"/>
              </a:rPr>
              <a:t>iv Fe administration </a:t>
            </a:r>
          </a:p>
          <a:p>
            <a:pPr lvl="1" eaLnBrk="1" hangingPunct="1"/>
            <a:r>
              <a:rPr lang="en-US" altLang="en-US" b="1" dirty="0" smtClean="0">
                <a:ea typeface="ＭＳ Ｐゴシック" pitchFamily="34" charset="-128"/>
              </a:rPr>
              <a:t>Ferric </a:t>
            </a:r>
            <a:r>
              <a:rPr lang="en-US" altLang="en-US" b="1" dirty="0" err="1" smtClean="0">
                <a:ea typeface="ＭＳ Ｐゴシック" pitchFamily="34" charset="-128"/>
              </a:rPr>
              <a:t>carvoxymaltose</a:t>
            </a:r>
            <a:r>
              <a:rPr lang="en-US" altLang="en-US" b="1" dirty="0" smtClean="0">
                <a:ea typeface="ＭＳ Ｐゴシック" pitchFamily="34" charset="-128"/>
              </a:rPr>
              <a:t> 1000mg (for 15 min). New administration of 500 mg after 6 weeks (</a:t>
            </a:r>
            <a:r>
              <a:rPr lang="en-US" altLang="en-US" b="1" dirty="0" err="1" smtClean="0">
                <a:ea typeface="ＭＳ Ｐゴシック" pitchFamily="34" charset="-128"/>
              </a:rPr>
              <a:t>ferritin</a:t>
            </a:r>
            <a:r>
              <a:rPr lang="en-US" altLang="en-US" b="1" dirty="0" smtClean="0">
                <a:ea typeface="ＭＳ Ｐゴシック" pitchFamily="34" charset="-128"/>
              </a:rPr>
              <a:t>: 88 </a:t>
            </a:r>
            <a:r>
              <a:rPr lang="el-GR" altLang="en-US" b="1" dirty="0" smtClean="0">
                <a:ea typeface="ＭＳ Ｐゴシック" pitchFamily="34" charset="-128"/>
              </a:rPr>
              <a:t>μ</a:t>
            </a:r>
            <a:r>
              <a:rPr lang="en-US" altLang="en-US" b="1" dirty="0" smtClean="0">
                <a:ea typeface="ＭＳ Ｐゴシック" pitchFamily="34" charset="-128"/>
              </a:rPr>
              <a:t>g/L)</a:t>
            </a:r>
          </a:p>
          <a:p>
            <a:pPr eaLnBrk="1" hangingPunct="1"/>
            <a:r>
              <a:rPr lang="en-US" altLang="en-US" sz="2800" b="1" dirty="0" smtClean="0">
                <a:ea typeface="ＭＳ Ｐゴシック" pitchFamily="34" charset="-128"/>
              </a:rPr>
              <a:t>Evaluation after  12, 24 weeks since therapy completion</a:t>
            </a:r>
          </a:p>
          <a:p>
            <a:pPr eaLnBrk="1" hangingPunct="1">
              <a:lnSpc>
                <a:spcPct val="75000"/>
              </a:lnSpc>
            </a:pPr>
            <a:endParaRPr lang="el-GR" altLang="en-US" sz="2800" b="1" dirty="0" smtClean="0">
              <a:ea typeface="ＭＳ Ｐゴシック" pitchFamily="34" charset="-128"/>
            </a:endParaRPr>
          </a:p>
        </p:txBody>
      </p:sp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0" y="1463675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en-US" sz="3600" b="1" dirty="0" smtClean="0">
                <a:solidFill>
                  <a:srgbClr val="000090"/>
                </a:solidFill>
                <a:ea typeface="ＭＳ Ｐゴシック" pitchFamily="34" charset="-128"/>
              </a:rPr>
              <a:t>8 weeks later </a:t>
            </a:r>
            <a:endParaRPr lang="el-GR" sz="3600" b="1" dirty="0" smtClean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3700" y="160972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ea typeface="ＭＳ Ｐゴシック" pitchFamily="34" charset="-128"/>
              </a:rPr>
              <a:t>NYHA: I-II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ea typeface="ＭＳ Ｐゴシック" pitchFamily="34" charset="-128"/>
              </a:rPr>
              <a:t>6MWT: 400 meters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ea typeface="ＭＳ Ｐゴシック" pitchFamily="34" charset="-128"/>
              </a:rPr>
              <a:t>Laboratory tests: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2400" b="1" dirty="0" smtClean="0">
                <a:ea typeface="ＭＳ Ｐゴシック" pitchFamily="34" charset="-128"/>
              </a:rPr>
              <a:t>Hb=12,1 mg/dL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2400" b="1" dirty="0" smtClean="0">
                <a:ea typeface="ＭＳ Ｐゴシック" pitchFamily="34" charset="-128"/>
              </a:rPr>
              <a:t>Urea=60 mg/dL, Creatinine=1,3 mg/dL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2400" b="1" dirty="0" smtClean="0">
                <a:ea typeface="ＭＳ Ｐゴシック" pitchFamily="34" charset="-128"/>
              </a:rPr>
              <a:t>Sodium=140 mEq/L, Potassium=4,1 mEq/L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2400" b="1" dirty="0" smtClean="0">
                <a:ea typeface="ＭＳ Ｐゴシック" pitchFamily="34" charset="-128"/>
              </a:rPr>
              <a:t>BNP=501 pg/ml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en-US" sz="2400" b="1" dirty="0" smtClean="0">
                <a:ea typeface="ＭＳ Ｐゴシック" pitchFamily="34" charset="-128"/>
              </a:rPr>
              <a:t>Fe</a:t>
            </a:r>
            <a:r>
              <a:rPr lang="en-US" altLang="en-US" sz="2400" b="1" dirty="0" err="1" smtClean="0">
                <a:ea typeface="ＭＳ Ｐゴシック" pitchFamily="34" charset="-128"/>
              </a:rPr>
              <a:t>rritin</a:t>
            </a:r>
            <a:r>
              <a:rPr lang="en-US" altLang="en-US" sz="2400" b="1" dirty="0" smtClean="0">
                <a:ea typeface="ＭＳ Ｐゴシック" pitchFamily="34" charset="-128"/>
              </a:rPr>
              <a:t>: 102 </a:t>
            </a:r>
            <a:r>
              <a:rPr lang="el-GR" altLang="en-US" sz="2400" b="1" dirty="0" smtClean="0">
                <a:ea typeface="ＭＳ Ｐゴシック" pitchFamily="34" charset="-128"/>
              </a:rPr>
              <a:t>μ</a:t>
            </a:r>
            <a:r>
              <a:rPr lang="en-US" altLang="en-US" sz="2400" b="1" dirty="0" smtClean="0">
                <a:ea typeface="ＭＳ Ｐゴシック" pitchFamily="34" charset="-128"/>
              </a:rPr>
              <a:t>g/dl</a:t>
            </a:r>
            <a:endParaRPr lang="pt-BR" altLang="en-US" sz="24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l-GR" altLang="en-US" sz="2400" b="1" dirty="0" smtClean="0">
              <a:ea typeface="ＭＳ Ｐゴシック" pitchFamily="34" charset="-128"/>
            </a:endParaRPr>
          </a:p>
        </p:txBody>
      </p:sp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>
            <a:off x="0" y="1463675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12800" y="5118100"/>
            <a:ext cx="76009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0" indent="-23495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Bone marrow dysfunction</a:t>
            </a:r>
          </a:p>
          <a:p>
            <a:pPr marL="349250" indent="-23495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Abnormal iron homeostasis (uptake, release, utilization)</a:t>
            </a:r>
          </a:p>
          <a:p>
            <a:pPr marL="349250" indent="-23495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Intravascular fluid imbalance (</a:t>
            </a:r>
            <a:r>
              <a:rPr lang="en-US" sz="2000" dirty="0" err="1"/>
              <a:t>hemodilution</a:t>
            </a:r>
            <a:r>
              <a:rPr lang="en-US" sz="2000" dirty="0"/>
              <a:t>) </a:t>
            </a:r>
          </a:p>
          <a:p>
            <a:pPr marL="349250" indent="-23495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EPO deficiency or resistance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379159" y="1652553"/>
            <a:ext cx="4371975" cy="2781300"/>
            <a:chOff x="1508" y="2200"/>
            <a:chExt cx="2351" cy="1501"/>
          </a:xfrm>
        </p:grpSpPr>
        <p:sp>
          <p:nvSpPr>
            <p:cNvPr id="26630" name="Oval 5"/>
            <p:cNvSpPr>
              <a:spLocks noChangeArrowheads="1"/>
            </p:cNvSpPr>
            <p:nvPr/>
          </p:nvSpPr>
          <p:spPr bwMode="auto">
            <a:xfrm>
              <a:off x="2274" y="2206"/>
              <a:ext cx="859" cy="849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Anemia of 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Chronic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Disease</a:t>
              </a:r>
            </a:p>
          </p:txBody>
        </p:sp>
        <p:sp>
          <p:nvSpPr>
            <p:cNvPr id="26631" name="Oval 6"/>
            <p:cNvSpPr>
              <a:spLocks noChangeArrowheads="1"/>
            </p:cNvSpPr>
            <p:nvPr/>
          </p:nvSpPr>
          <p:spPr bwMode="auto">
            <a:xfrm>
              <a:off x="3000" y="2212"/>
              <a:ext cx="859" cy="849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Pharmaco-</a:t>
              </a:r>
            </a:p>
            <a:p>
              <a:pPr algn="ctr"/>
              <a:r>
                <a:rPr lang="en-US" sz="1600"/>
                <a:t>therapy</a:t>
              </a:r>
            </a:p>
          </p:txBody>
        </p:sp>
        <p:sp>
          <p:nvSpPr>
            <p:cNvPr id="26632" name="Oval 7"/>
            <p:cNvSpPr>
              <a:spLocks noChangeArrowheads="1"/>
            </p:cNvSpPr>
            <p:nvPr/>
          </p:nvSpPr>
          <p:spPr bwMode="auto">
            <a:xfrm>
              <a:off x="1508" y="2842"/>
              <a:ext cx="859" cy="849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Renal </a:t>
              </a:r>
            </a:p>
            <a:p>
              <a:pPr algn="ctr"/>
              <a:r>
                <a:rPr lang="en-US" sz="1600"/>
                <a:t>Dysfunction</a:t>
              </a:r>
            </a:p>
          </p:txBody>
        </p:sp>
        <p:sp>
          <p:nvSpPr>
            <p:cNvPr id="26633" name="Oval 8"/>
            <p:cNvSpPr>
              <a:spLocks noChangeArrowheads="1"/>
            </p:cNvSpPr>
            <p:nvPr/>
          </p:nvSpPr>
          <p:spPr bwMode="auto">
            <a:xfrm>
              <a:off x="2980" y="2852"/>
              <a:ext cx="859" cy="84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Malnutrition</a:t>
              </a:r>
            </a:p>
          </p:txBody>
        </p:sp>
        <p:sp>
          <p:nvSpPr>
            <p:cNvPr id="26634" name="Oval 9"/>
            <p:cNvSpPr>
              <a:spLocks noChangeArrowheads="1"/>
            </p:cNvSpPr>
            <p:nvPr/>
          </p:nvSpPr>
          <p:spPr bwMode="auto">
            <a:xfrm>
              <a:off x="2274" y="2852"/>
              <a:ext cx="859" cy="849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Decreased</a:t>
              </a:r>
            </a:p>
            <a:p>
              <a:pPr algn="ctr"/>
              <a:r>
                <a:rPr lang="en-US" sz="1600"/>
                <a:t>Cardiac </a:t>
              </a:r>
            </a:p>
            <a:p>
              <a:pPr algn="ctr"/>
              <a:r>
                <a:rPr lang="en-US" sz="1600"/>
                <a:t>Output</a:t>
              </a:r>
            </a:p>
          </p:txBody>
        </p:sp>
        <p:sp>
          <p:nvSpPr>
            <p:cNvPr id="26635" name="Oval 10"/>
            <p:cNvSpPr>
              <a:spLocks noChangeArrowheads="1"/>
            </p:cNvSpPr>
            <p:nvPr/>
          </p:nvSpPr>
          <p:spPr bwMode="auto">
            <a:xfrm>
              <a:off x="1508" y="2200"/>
              <a:ext cx="859" cy="849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Chronic</a:t>
              </a:r>
            </a:p>
            <a:p>
              <a:pPr algn="ctr"/>
              <a:r>
                <a:rPr lang="en-US" sz="1600"/>
                <a:t>Inflammation</a:t>
              </a:r>
            </a:p>
          </p:txBody>
        </p:sp>
      </p:grpSp>
      <p:sp>
        <p:nvSpPr>
          <p:cNvPr id="26629" name="AutoShape 11"/>
          <p:cNvSpPr>
            <a:spLocks noChangeArrowheads="1"/>
          </p:cNvSpPr>
          <p:nvPr/>
        </p:nvSpPr>
        <p:spPr bwMode="auto">
          <a:xfrm>
            <a:off x="1760538" y="4623214"/>
            <a:ext cx="5689600" cy="493713"/>
          </a:xfrm>
          <a:prstGeom prst="flowChartMerg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2" name="Rectangle 6"/>
          <p:cNvSpPr txBox="1">
            <a:spLocks noRot="1" noChangeArrowheads="1"/>
          </p:cNvSpPr>
          <p:nvPr/>
        </p:nvSpPr>
        <p:spPr>
          <a:xfrm>
            <a:off x="0" y="385763"/>
            <a:ext cx="9144000" cy="89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Etiology</a:t>
            </a:r>
            <a:r>
              <a:rPr lang="en-GB" sz="32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 &amp; pathophysiology of </a:t>
            </a:r>
            <a:r>
              <a:rPr lang="en-GB" sz="3200" dirty="0" err="1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anemia</a:t>
            </a:r>
            <a:r>
              <a:rPr lang="en-GB" sz="32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 in HF</a:t>
            </a:r>
            <a:endParaRPr lang="en-GB" sz="32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Connector 5"/>
          <p:cNvCxnSpPr>
            <a:cxnSpLocks noChangeShapeType="1"/>
          </p:cNvCxnSpPr>
          <p:nvPr/>
        </p:nvCxnSpPr>
        <p:spPr bwMode="auto">
          <a:xfrm>
            <a:off x="0" y="1463675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4" name="Picture 4" descr="http://users.uoa.gr/~gspapaef/Athina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8255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encrypted-tbn1.gstatic.com/images?q=tbn:ANd9GcTpEP1x6WSIpqpSkaJIU2DQ6ePzMCcbiQsamXkB6RVOal-rUG5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199" y="6350"/>
            <a:ext cx="72707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83270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038" y="1939925"/>
            <a:ext cx="50165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5021263" y="6302375"/>
            <a:ext cx="3665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latin typeface="+mn-lt"/>
              </a:rPr>
              <a:t>Nanas et al, J Am </a:t>
            </a:r>
            <a:r>
              <a:rPr lang="en-US" dirty="0" err="1">
                <a:latin typeface="+mn-lt"/>
              </a:rPr>
              <a:t>Coll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Cardiol</a:t>
            </a:r>
            <a:r>
              <a:rPr lang="en-US" dirty="0">
                <a:latin typeface="+mn-lt"/>
              </a:rPr>
              <a:t> 2006</a:t>
            </a:r>
          </a:p>
        </p:txBody>
      </p:sp>
      <p:sp>
        <p:nvSpPr>
          <p:cNvPr id="110596" name="TextBox 6"/>
          <p:cNvSpPr txBox="1">
            <a:spLocks noChangeArrowheads="1"/>
          </p:cNvSpPr>
          <p:nvPr/>
        </p:nvSpPr>
        <p:spPr bwMode="auto">
          <a:xfrm>
            <a:off x="457200" y="2243138"/>
            <a:ext cx="32178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</a:rPr>
              <a:t> 37 </a:t>
            </a:r>
            <a:r>
              <a:rPr lang="en-US" sz="1600" dirty="0" err="1" smtClean="0">
                <a:latin typeface="+mn-lt"/>
              </a:rPr>
              <a:t>pts</a:t>
            </a:r>
            <a:r>
              <a:rPr lang="en-US" sz="1600" dirty="0" smtClean="0">
                <a:latin typeface="+mn-lt"/>
              </a:rPr>
              <a:t>, advanced CHF, LVEF 25%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 smtClean="0">
              <a:latin typeface="+mn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</a:rPr>
              <a:t>Iron deficiency: absence of iron stores in bone marrow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</a:rPr>
              <a:t>Hemodilution</a:t>
            </a:r>
            <a:r>
              <a:rPr lang="en-US" sz="1600" dirty="0" smtClean="0">
                <a:latin typeface="+mn-lt"/>
              </a:rPr>
              <a:t>: Normal RBC volume by Cr-51 labeled RBC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</a:rPr>
              <a:t>Drug-induced: </a:t>
            </a:r>
            <a:r>
              <a:rPr lang="en-US" sz="1600" dirty="0" err="1" smtClean="0">
                <a:latin typeface="+mn-lt"/>
              </a:rPr>
              <a:t>enalapril</a:t>
            </a:r>
            <a:r>
              <a:rPr lang="en-US" sz="1600" dirty="0" smtClean="0">
                <a:latin typeface="+mn-lt"/>
              </a:rPr>
              <a:t> (restoration after </a:t>
            </a:r>
            <a:r>
              <a:rPr lang="en-US" sz="1600" dirty="0" err="1" smtClean="0">
                <a:latin typeface="+mn-lt"/>
              </a:rPr>
              <a:t>discont</a:t>
            </a:r>
            <a:r>
              <a:rPr lang="en-US" sz="1600" dirty="0" smtClean="0">
                <a:latin typeface="+mn-lt"/>
              </a:rPr>
              <a:t>.)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</a:rPr>
              <a:t>Chronic disease anemia: no specific cause found</a:t>
            </a:r>
          </a:p>
        </p:txBody>
      </p:sp>
      <p:sp>
        <p:nvSpPr>
          <p:cNvPr id="67588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Etiology of anemia in advanced CHF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1495425"/>
            <a:ext cx="91440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15614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575</TotalTime>
  <Words>1607</Words>
  <Application>Microsoft Office PowerPoint</Application>
  <PresentationFormat>Προβολή στην οθόνη (4:3)</PresentationFormat>
  <Paragraphs>370</Paragraphs>
  <Slides>54</Slides>
  <Notes>54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Default Theme</vt:lpstr>
      <vt:lpstr>Management of Iron Deficiency in Heart Failure : Current Evidence and Practical Recommendations for the use of Ferric Carboxymaltose</vt:lpstr>
      <vt:lpstr>Disclosures</vt:lpstr>
      <vt:lpstr>Case summary</vt:lpstr>
      <vt:lpstr>Chronic management</vt:lpstr>
      <vt:lpstr> Pt was Investigated for iron deficiency</vt:lpstr>
      <vt:lpstr> Iron deficiency management</vt:lpstr>
      <vt:lpstr> 8 weeks later </vt:lpstr>
      <vt:lpstr>Διαφάνεια 8</vt:lpstr>
      <vt:lpstr>Etiology of anemia in advanced CHF</vt:lpstr>
      <vt:lpstr>Διαφάνεια 10</vt:lpstr>
      <vt:lpstr>Διαφάνεια 11</vt:lpstr>
      <vt:lpstr>Iron deficiency in HF</vt:lpstr>
      <vt:lpstr>Διαφάνεια 13</vt:lpstr>
      <vt:lpstr>Functional iron deficiency and diastolic function in heart failure with preserved ejection fraction</vt:lpstr>
      <vt:lpstr>Διαφάνεια 15</vt:lpstr>
      <vt:lpstr>Διαφάνεια 16</vt:lpstr>
      <vt:lpstr>Διαφάνεια 17</vt:lpstr>
      <vt:lpstr>Depleted iron stores are associated with inspiratory muscle weakness independently of skeletal muscle mass in men with systolic chronic heart failure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FAIR-HF study design Anker SD,  Colet C, Filippatos G, et al. Eur J Heart Fail 2009;11:1084–91.</vt:lpstr>
      <vt:lpstr>Primary and secondary endpoints  in FAIR-HF </vt:lpstr>
      <vt:lpstr>Intravenous iron in CHF FAIR-HF: Primary endpoints</vt:lpstr>
      <vt:lpstr>Intravenous iron in CHF FAIR-HF: secondary endpoints</vt:lpstr>
      <vt:lpstr>FAIR-HF results: intravenous iron performed better than placebo in all patient subgroups</vt:lpstr>
      <vt:lpstr>Safety endpoints in FAIR-HF</vt:lpstr>
      <vt:lpstr>Intravenous iron in CHF FAIR-HF</vt:lpstr>
      <vt:lpstr>FAIR-HF results: impact of FCM on  renal function</vt:lpstr>
      <vt:lpstr>FAIR-HF results: primary endpoints  by baseline eGFR</vt:lpstr>
      <vt:lpstr>CONFIRM-HF Change in 6-min walk test (Primary endpoint)</vt:lpstr>
      <vt:lpstr>CONFIRM-HF First hospitalization due to worsening HF</vt:lpstr>
      <vt:lpstr>Διαφάνεια 38</vt:lpstr>
      <vt:lpstr>Διαφάνεια 39</vt:lpstr>
      <vt:lpstr>Διαφάνεια 40</vt:lpstr>
      <vt:lpstr>Effects of ferric carboxymaltose on hospitalisations and mortality rates in iron‐deficient heart failure patients: an individual patient data meta‐analysis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Iron therapy in HF Unanswered questions</vt:lpstr>
      <vt:lpstr>ID in HF: Ongoing trials</vt:lpstr>
      <vt:lpstr>Διαφάνεια 52</vt:lpstr>
      <vt:lpstr>Διαφάνεια 53</vt:lpstr>
      <vt:lpstr>THANK YOU FOR ATTENDING</vt:lpstr>
    </vt:vector>
  </TitlesOfParts>
  <Company>dimitrios_farmakis@yahoo.com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Δημήτρης Φαρμάκης</dc:creator>
  <cp:lastModifiedBy>gsca1</cp:lastModifiedBy>
  <cp:revision>87</cp:revision>
  <dcterms:created xsi:type="dcterms:W3CDTF">2014-10-18T05:34:35Z</dcterms:created>
  <dcterms:modified xsi:type="dcterms:W3CDTF">2018-09-20T06:06:43Z</dcterms:modified>
</cp:coreProperties>
</file>